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82" r:id="rId8"/>
    <p:sldId id="269" r:id="rId9"/>
    <p:sldId id="281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3" r:id="rId21"/>
    <p:sldId id="266" r:id="rId22"/>
    <p:sldId id="280" r:id="rId23"/>
    <p:sldId id="265" r:id="rId24"/>
    <p:sldId id="26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202644301658649"/>
          <c:y val="4.6533248692645697E-2"/>
          <c:w val="0.60958979607715813"/>
          <c:h val="0.74670332467796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2018-2019уч.г</c:v>
                </c:pt>
                <c:pt idx="1">
                  <c:v>2019-2020уч.г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</c:v>
                </c:pt>
                <c:pt idx="1">
                  <c:v>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2018-2019уч.г</c:v>
                </c:pt>
                <c:pt idx="1">
                  <c:v>2019-2020уч.г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64</c:v>
                </c:pt>
                <c:pt idx="1">
                  <c:v>67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2018-2019уч.г</c:v>
                </c:pt>
                <c:pt idx="1">
                  <c:v>2019-2020уч.г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14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7552512"/>
        <c:axId val="54771712"/>
      </c:barChart>
      <c:catAx>
        <c:axId val="147552512"/>
        <c:scaling>
          <c:orientation val="minMax"/>
        </c:scaling>
        <c:delete val="0"/>
        <c:axPos val="b"/>
        <c:numFmt formatCode="@" sourceLinked="0"/>
        <c:majorTickMark val="out"/>
        <c:minorTickMark val="none"/>
        <c:tickLblPos val="nextTo"/>
        <c:crossAx val="54771712"/>
        <c:crosses val="autoZero"/>
        <c:auto val="1"/>
        <c:lblAlgn val="ctr"/>
        <c:lblOffset val="100"/>
        <c:tickMarkSkip val="1"/>
        <c:noMultiLvlLbl val="0"/>
      </c:catAx>
      <c:valAx>
        <c:axId val="54771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7552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812012802692716"/>
          <c:y val="0.37517257567587353"/>
          <c:w val="0.26425521910490657"/>
          <c:h val="0.2904690990694919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C8530-4538-4EFB-80FD-8458DBA247CC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FADEE-35CF-4445-9C11-E0E066831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793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FADEE-35CF-4445-9C11-E0E06683153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026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FADEE-35CF-4445-9C11-E0E06683153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675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FADEE-35CF-4445-9C11-E0E06683153E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62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0909" y="1556793"/>
            <a:ext cx="8661571" cy="1368151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Кружок: «Радуга+»</a:t>
            </a:r>
            <a:endParaRPr lang="ru-RU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548681"/>
            <a:ext cx="7175351" cy="720080"/>
          </a:xfrm>
          <a:effectLst/>
        </p:spPr>
        <p:txBody>
          <a:bodyPr/>
          <a:lstStyle/>
          <a:p>
            <a:pPr marL="182880" indent="0" algn="ctr">
              <a:buNone/>
            </a:pPr>
            <a:r>
              <a:rPr lang="ru-RU" sz="1200" dirty="0" smtClean="0">
                <a:effectLst/>
                <a:latin typeface="+mn-lt"/>
                <a:cs typeface="Arial" panose="020B0604020202020204" pitchFamily="34" charset="0"/>
              </a:rPr>
              <a:t>ТАЙМЫРСКОЕ  МУНИЦИПАЛЬНОЕ  КАЗЕННОЕ  ДОШКОЛЬНОЕ  ОБРАЗОВАТЕЛЬНОЕ  УЧРЕЖДЕНИЕ «ХАТАНГСКИЙ  ДЕТСКИЙ  САД  КОМБИНИРОВАННОГО ВИДА «СНЕЖИНКА»</a:t>
            </a:r>
            <a:br>
              <a:rPr lang="ru-RU" sz="1200" dirty="0" smtClean="0">
                <a:effectLst/>
                <a:latin typeface="+mn-lt"/>
                <a:cs typeface="Arial" panose="020B0604020202020204" pitchFamily="34" charset="0"/>
              </a:rPr>
            </a:br>
            <a:endParaRPr lang="ru-RU" sz="1200" dirty="0">
              <a:effectLst/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26" name="Picture 2" descr="C:\Users\Олег\Desktop\973612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18" y="2492896"/>
            <a:ext cx="4314056" cy="339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2120" y="5229200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Воспитатель: К.С. </a:t>
            </a:r>
            <a:r>
              <a:rPr lang="ru-RU" sz="1600" dirty="0" err="1"/>
              <a:t>Бекирова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4816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116633"/>
            <a:ext cx="8053385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i="1" dirty="0" smtClean="0">
                <a:solidFill>
                  <a:srgbClr val="00B050"/>
                </a:solidFill>
              </a:rPr>
              <a:t>Перспективное планирование работы кружка.</a:t>
            </a:r>
            <a:endParaRPr lang="ru-RU" sz="2000" i="1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908720"/>
            <a:ext cx="8064896" cy="108012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Блок “Что такое красота</a:t>
            </a:r>
            <a:r>
              <a:rPr lang="ru-RU" b="1" dirty="0" smtClean="0">
                <a:solidFill>
                  <a:srgbClr val="FF0000"/>
                </a:solidFill>
              </a:rPr>
              <a:t>?” </a:t>
            </a:r>
            <a:r>
              <a:rPr lang="ru-RU" dirty="0" smtClean="0"/>
              <a:t>(</a:t>
            </a:r>
            <a:r>
              <a:rPr lang="ru-RU" dirty="0"/>
              <a:t>сентябрь</a:t>
            </a:r>
            <a:r>
              <a:rPr lang="ru-RU" dirty="0" smtClean="0"/>
              <a:t>)</a:t>
            </a:r>
            <a:endParaRPr lang="ru-RU" dirty="0"/>
          </a:p>
          <a:p>
            <a:pPr algn="just"/>
            <a:r>
              <a:rPr lang="ru-RU" b="1" dirty="0"/>
              <a:t>        Программное содержание: </a:t>
            </a:r>
            <a:r>
              <a:rPr lang="ru-RU" dirty="0"/>
              <a:t>В процессе бесед, наблюдений подвести детей к пониманию того, что красота – это то, от чего человек получает удовольствие. Стимулировать детей на определение красоты в самом себе и красоты вокруг себя (в природе, в жизни и деятельности человека, в отношениях между людьми, их поступками, взглядах, суждениях).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580" y="2049692"/>
            <a:ext cx="583264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Олег\Desktop\мамина с раб. стола\2014-04-08 13.07.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92692" y="2805776"/>
            <a:ext cx="473021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06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116632"/>
            <a:ext cx="8125393" cy="1152128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                                  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                                    </a:t>
            </a:r>
            <a:r>
              <a:rPr lang="ru-RU" sz="1400" dirty="0" smtClean="0">
                <a:solidFill>
                  <a:srgbClr val="FF0000"/>
                </a:solidFill>
              </a:rPr>
              <a:t>Блок «Красоту творят художники» </a:t>
            </a:r>
            <a:r>
              <a:rPr lang="ru-RU" sz="1400" dirty="0" smtClean="0"/>
              <a:t>(октябрь)</a:t>
            </a:r>
            <a:br>
              <a:rPr lang="ru-RU" sz="1400" dirty="0" smtClean="0"/>
            </a:br>
            <a:r>
              <a:rPr lang="ru-RU" sz="1400" dirty="0" smtClean="0">
                <a:latin typeface="Arial Narrow" panose="020B0606020202030204" pitchFamily="34" charset="0"/>
              </a:rPr>
              <a:t>        </a:t>
            </a:r>
            <a:r>
              <a:rPr lang="ru-RU" sz="1200" dirty="0" smtClean="0">
                <a:latin typeface="Arial Narrow" panose="020B0606020202030204" pitchFamily="34" charset="0"/>
              </a:rPr>
              <a:t>Программное </a:t>
            </a:r>
            <a:r>
              <a:rPr lang="ru-RU" sz="1200" dirty="0">
                <a:latin typeface="Arial Narrow" panose="020B0606020202030204" pitchFamily="34" charset="0"/>
              </a:rPr>
              <a:t>содержание: </a:t>
            </a:r>
            <a:r>
              <a:rPr lang="ru-RU" sz="1200" b="0" dirty="0">
                <a:latin typeface="Arial Narrow" panose="020B0606020202030204" pitchFamily="34" charset="0"/>
              </a:rPr>
              <a:t>Обращать внимание детей на красоту в осеннем убранстве деревьев, кустарников. Привлекать их к составлению композиций из осенних веток с ягодами, грибами, плодами и семенами, находить выразительные в художественном отношении аранжировки. Продолжать формировать представление о том, как природа вдохновляет художников на создание “красоты”.</a:t>
            </a:r>
            <a:br>
              <a:rPr lang="ru-RU" sz="1200" b="0" dirty="0">
                <a:latin typeface="Arial Narrow" panose="020B0606020202030204" pitchFamily="34" charset="0"/>
              </a:rPr>
            </a:br>
            <a:endParaRPr lang="ru-RU" sz="1200" b="0" dirty="0"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9" y="3284984"/>
            <a:ext cx="2304255" cy="5760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6752"/>
            <a:ext cx="6048671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Олег\Desktop\мамина с раб. стола\Nzareva76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2664296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9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332657"/>
            <a:ext cx="7981377" cy="1152127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>
                <a:solidFill>
                  <a:srgbClr val="FF0000"/>
                </a:solidFill>
              </a:rPr>
              <a:t>Блок “ Красота бывает разной</a:t>
            </a:r>
            <a:r>
              <a:rPr lang="ru-RU" sz="1200" dirty="0" smtClean="0"/>
              <a:t>”( </a:t>
            </a:r>
            <a:r>
              <a:rPr lang="ru-RU" sz="1200" dirty="0"/>
              <a:t>ноябрь</a:t>
            </a:r>
            <a:r>
              <a:rPr lang="ru-RU" sz="1200" dirty="0" smtClean="0"/>
              <a:t>)</a:t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       Программное содержание: </a:t>
            </a:r>
            <a:r>
              <a:rPr lang="ru-RU" sz="1200" b="0" dirty="0"/>
              <a:t>Учить детей наблюдать за осенью, её изменением из “золотой” в “унылую пору” (как изменились деревья, кусты, трава, какое настроение навевает серое небо, голые деревья, моросящий дождик). Подвести к пониманию того, что природа является первоосновой красоты в искусстве. </a:t>
            </a:r>
            <a:br>
              <a:rPr lang="ru-RU" sz="1200" b="0" dirty="0"/>
            </a:b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2555776" y="5013175"/>
            <a:ext cx="2232248" cy="50405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312" y="1196752"/>
            <a:ext cx="615719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Олег\Desktop\мамина с раб. стола\2014-04-08 13.08.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941649"/>
            <a:ext cx="396044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14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260649"/>
            <a:ext cx="7693345" cy="1296144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>
                <a:solidFill>
                  <a:srgbClr val="FF0000"/>
                </a:solidFill>
              </a:rPr>
              <a:t>Блок “ Красота вокруг нас</a:t>
            </a:r>
            <a:r>
              <a:rPr lang="ru-RU" sz="1200" dirty="0" smtClean="0">
                <a:solidFill>
                  <a:srgbClr val="FF0000"/>
                </a:solidFill>
              </a:rPr>
              <a:t>” </a:t>
            </a:r>
            <a:r>
              <a:rPr lang="ru-RU" sz="1200" dirty="0" smtClean="0"/>
              <a:t>( </a:t>
            </a:r>
            <a:r>
              <a:rPr lang="ru-RU" sz="1200" dirty="0"/>
              <a:t>декабрь)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Программное содержание: </a:t>
            </a:r>
            <a:r>
              <a:rPr lang="ru-RU" sz="1200" b="0" dirty="0"/>
              <a:t>Наблюдать за животными в живом уголке, беседовать об их повадках, образе жизни, особенностях внешнего вида. Подвести к пониманию того, что в природе всё гармонично, все связаны друг с другом.</a:t>
            </a:r>
            <a:br>
              <a:rPr lang="ru-RU" sz="1200" b="0" dirty="0"/>
            </a:br>
            <a:endParaRPr lang="ru-RU" sz="1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971600" y="2708920"/>
            <a:ext cx="1728192" cy="404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0768"/>
            <a:ext cx="6048671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Олег\Desktop\мамина с раб. стола\2014-04-08 13.08.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266429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Олег\Desktop\мамина с раб. стола\2014-04-08 13.08.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252028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404665"/>
            <a:ext cx="7693345" cy="936103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>
                <a:solidFill>
                  <a:srgbClr val="FF0000"/>
                </a:solidFill>
              </a:rPr>
              <a:t>Блок “ Красота в природе”  </a:t>
            </a:r>
            <a:r>
              <a:rPr lang="ru-RU" sz="1200" dirty="0" smtClean="0"/>
              <a:t>( </a:t>
            </a:r>
            <a:r>
              <a:rPr lang="ru-RU" sz="1200" dirty="0"/>
              <a:t>январь)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Программное содержание: </a:t>
            </a:r>
            <a:r>
              <a:rPr lang="ru-RU" sz="1200" b="0" dirty="0"/>
              <a:t>Наблюдать за красотой зимней природы.</a:t>
            </a:r>
            <a:br>
              <a:rPr lang="ru-RU" sz="1200" b="0" dirty="0"/>
            </a:br>
            <a:r>
              <a:rPr lang="ru-RU" sz="1200" b="0" dirty="0"/>
              <a:t/>
            </a:r>
            <a:br>
              <a:rPr lang="ru-RU" sz="1200" b="0" dirty="0"/>
            </a:br>
            <a:endParaRPr lang="ru-RU" sz="1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251521" y="2636912"/>
            <a:ext cx="2376263" cy="288032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597666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Олег\Desktop\мамина с раб. стола\2014-04-08 14.15.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340768"/>
            <a:ext cx="266653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Олег\Desktop\мамина с раб. стола\hOzKSRosi_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2666535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35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332657"/>
            <a:ext cx="7621337" cy="936103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>
                <a:solidFill>
                  <a:srgbClr val="FF0000"/>
                </a:solidFill>
              </a:rPr>
              <a:t>Блок “ Красота в искусстве”  </a:t>
            </a:r>
            <a:r>
              <a:rPr lang="ru-RU" sz="1200" dirty="0" smtClean="0"/>
              <a:t>( </a:t>
            </a:r>
            <a:r>
              <a:rPr lang="ru-RU" sz="1200" dirty="0"/>
              <a:t>февраль</a:t>
            </a:r>
            <a:r>
              <a:rPr lang="ru-RU" sz="1200" dirty="0" smtClean="0"/>
              <a:t>)</a:t>
            </a:r>
            <a:br>
              <a:rPr lang="ru-RU" sz="1200" dirty="0" smtClean="0"/>
            </a:br>
            <a:r>
              <a:rPr lang="ru-RU" sz="1200" b="0" dirty="0"/>
              <a:t/>
            </a:r>
            <a:br>
              <a:rPr lang="ru-RU" sz="1200" b="0" dirty="0"/>
            </a:br>
            <a:r>
              <a:rPr lang="ru-RU" sz="1200" b="0" dirty="0"/>
              <a:t>Программное содержание: Познакомить с жанровой живописью, дать понятие о её видах и назначении. Подвести к пониманию социального смысла произведения через умение устанавливать многообразные связи в картине (по содержанию и по средствам выразительности).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3" y="2852936"/>
            <a:ext cx="1152129" cy="2304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6321103" cy="4840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Олег\Desktop\мамина с раб. стола\2014-04-08 13.07.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05062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09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837361" cy="792088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>
                <a:solidFill>
                  <a:srgbClr val="FF0000"/>
                </a:solidFill>
              </a:rPr>
              <a:t>Блок «Красота в жизни» </a:t>
            </a:r>
            <a:r>
              <a:rPr lang="ru-RU" sz="1200" dirty="0" smtClean="0"/>
              <a:t>(март)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Программное </a:t>
            </a:r>
            <a:r>
              <a:rPr lang="ru-RU" sz="1200" dirty="0"/>
              <a:t>содержание:  </a:t>
            </a:r>
            <a:r>
              <a:rPr lang="ru-RU" sz="1200" b="0" dirty="0"/>
              <a:t>Обратить внимание на первые признаки приближающейся весны. Рассказать о том, что люди всегда радовались первым почкам, листьям, цветам и т.п. (воспринимали их как маленьких победителей суровой зимы, сочиняли песни, стихи и даже устраивали праздники).</a:t>
            </a:r>
            <a:br>
              <a:rPr lang="ru-RU" sz="1200" b="0" dirty="0"/>
            </a:br>
            <a:endParaRPr lang="ru-RU" sz="1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3068960"/>
            <a:ext cx="1368152" cy="11521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1438"/>
            <a:ext cx="6048672" cy="52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261363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2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332657"/>
            <a:ext cx="7909369" cy="1296144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>
                <a:solidFill>
                  <a:srgbClr val="FF0000"/>
                </a:solidFill>
              </a:rPr>
              <a:t>Блок «Рукотворная красота» </a:t>
            </a:r>
            <a:r>
              <a:rPr lang="ru-RU" sz="1200" dirty="0" smtClean="0"/>
              <a:t>(апрель)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Программное </a:t>
            </a:r>
            <a:r>
              <a:rPr lang="ru-RU" sz="1200" dirty="0"/>
              <a:t>содержание:  </a:t>
            </a:r>
            <a:r>
              <a:rPr lang="ru-RU" sz="1200" b="0" dirty="0"/>
              <a:t>Познакомить детей с народным декоративно – прикладным искусством; показать, как разнообразны материалы для изделий народного искусства; учить любоваться их Красотой, разбираться в своеобразии различных материалов.</a:t>
            </a:r>
            <a:br>
              <a:rPr lang="ru-RU" sz="1200" b="0" dirty="0"/>
            </a:br>
            <a:r>
              <a:rPr lang="ru-RU" sz="1200" b="0" dirty="0"/>
              <a:t/>
            </a:r>
            <a:br>
              <a:rPr lang="ru-RU" sz="1200" b="0" dirty="0"/>
            </a:b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9" y="2492896"/>
            <a:ext cx="2232247" cy="1872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88740"/>
            <a:ext cx="6552728" cy="586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Олег\Desktop\мамина с раб. стола\2014-04-08 13.10.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280831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49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332657"/>
            <a:ext cx="7621337" cy="1080119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 smtClean="0">
                <a:solidFill>
                  <a:srgbClr val="FF0000"/>
                </a:solidFill>
              </a:rPr>
              <a:t>Блок </a:t>
            </a:r>
            <a:r>
              <a:rPr lang="ru-RU" sz="1200" dirty="0">
                <a:solidFill>
                  <a:srgbClr val="FF0000"/>
                </a:solidFill>
              </a:rPr>
              <a:t>“ Красоту творим мы</a:t>
            </a:r>
            <a:r>
              <a:rPr lang="ru-RU" sz="1200" dirty="0" smtClean="0">
                <a:solidFill>
                  <a:srgbClr val="FF0000"/>
                </a:solidFill>
              </a:rPr>
              <a:t>” </a:t>
            </a:r>
            <a:r>
              <a:rPr lang="ru-RU" sz="1200" dirty="0" smtClean="0"/>
              <a:t>( </a:t>
            </a:r>
            <a:r>
              <a:rPr lang="ru-RU" sz="1200" dirty="0"/>
              <a:t>май)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Программное содержание: </a:t>
            </a:r>
            <a:r>
              <a:rPr lang="ru-RU" sz="1200" b="0" dirty="0"/>
              <a:t>Активизировать умения и навыки в изобразительной деятельности, продолжать формировать эстетический вкус, учить соотносить увиденное с собственным опытом чувств и переживаний; давать представление о красивом и гармоничном в природе; учить коллективно составлять композиции, ощущая радость от своего творчества и радость других.</a:t>
            </a:r>
            <a:br>
              <a:rPr lang="ru-RU" sz="1200" b="0" dirty="0"/>
            </a:br>
            <a:endParaRPr lang="ru-RU" sz="1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1131316" y="4005063"/>
            <a:ext cx="1480011" cy="15121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4" y="1340768"/>
            <a:ext cx="6992033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Олег\Desktop\мамина с раб. стола\2014-04-08 13.09.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60000">
            <a:off x="-94376" y="3620713"/>
            <a:ext cx="3786409" cy="27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11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622349"/>
            <a:ext cx="3816424" cy="86203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0"/>
            <a:ext cx="3284984" cy="6192688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Формы работы с родителями</a:t>
            </a:r>
          </a:p>
          <a:p>
            <a:pPr marL="45720" indent="0" algn="ctr">
              <a:buNone/>
            </a:pPr>
            <a:r>
              <a:rPr lang="ru-RU" sz="1600" b="1" i="1" dirty="0" smtClean="0">
                <a:solidFill>
                  <a:schemeClr val="tx1"/>
                </a:solidFill>
              </a:rPr>
              <a:t>Работу с родителями веду по четырем направлениям:</a:t>
            </a:r>
          </a:p>
          <a:p>
            <a:pPr marL="45720" indent="0" algn="ctr">
              <a:buNone/>
            </a:pPr>
            <a:endParaRPr lang="ru-RU" sz="1600" b="1" i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400" b="1" dirty="0" smtClean="0"/>
              <a:t>Информационно – аналитическое  </a:t>
            </a:r>
            <a:r>
              <a:rPr lang="ru-RU" sz="1200" dirty="0" smtClean="0"/>
              <a:t>(анкетирование  «Творческие способности у детей»; «Эстетическое воспитание» и др.)</a:t>
            </a:r>
          </a:p>
          <a:p>
            <a:pPr marL="45720" indent="0">
              <a:buNone/>
            </a:pPr>
            <a:endParaRPr lang="ru-RU" sz="1200" dirty="0"/>
          </a:p>
          <a:p>
            <a:pPr marL="45720" indent="0">
              <a:buNone/>
            </a:pPr>
            <a:r>
              <a:rPr lang="ru-RU" sz="1400" b="1" dirty="0" smtClean="0"/>
              <a:t>Познавательное</a:t>
            </a:r>
            <a:r>
              <a:rPr lang="ru-RU" sz="1200" dirty="0" smtClean="0"/>
              <a:t> (посещение семей воспитанников  с целью выявления создания условий для творческого развития дома; родительские собрания с использованием ИКТ «Развитие творчества у детей; консультации «Рисование дошкольников: процесс или результат?»; занятия с участием родителей «Путешествие по стране «</a:t>
            </a:r>
            <a:r>
              <a:rPr lang="ru-RU" sz="1200" dirty="0" err="1" smtClean="0"/>
              <a:t>Рисовандии</a:t>
            </a:r>
            <a:r>
              <a:rPr lang="ru-RU" sz="1200" dirty="0" smtClean="0"/>
              <a:t>» ; походы и экскурсии в музей, заповедник; Дни открытых дверей и др.)</a:t>
            </a:r>
          </a:p>
          <a:p>
            <a:pPr marL="45720" indent="0">
              <a:buNone/>
            </a:pPr>
            <a:endParaRPr lang="ru-RU" sz="1200" dirty="0"/>
          </a:p>
          <a:p>
            <a:pPr marL="45720" indent="0">
              <a:buNone/>
            </a:pPr>
            <a:r>
              <a:rPr lang="ru-RU" sz="1400" b="1" dirty="0" smtClean="0"/>
              <a:t>Наглядно-информационное </a:t>
            </a:r>
            <a:r>
              <a:rPr lang="ru-RU" sz="1200" dirty="0" smtClean="0"/>
              <a:t>(выставки работ детей, выполненных с родителями; фотомонтажи; фотоколлажи и </a:t>
            </a:r>
            <a:r>
              <a:rPr lang="ru-RU" sz="1200" dirty="0" err="1" smtClean="0"/>
              <a:t>др</a:t>
            </a:r>
            <a:r>
              <a:rPr lang="ru-RU" sz="1200" dirty="0" smtClean="0"/>
              <a:t>);</a:t>
            </a:r>
          </a:p>
          <a:p>
            <a:pPr marL="45720" indent="0">
              <a:buNone/>
            </a:pPr>
            <a:endParaRPr lang="ru-RU" sz="1200" dirty="0"/>
          </a:p>
          <a:p>
            <a:pPr marL="45720" indent="0">
              <a:buNone/>
            </a:pPr>
            <a:r>
              <a:rPr lang="ru-RU" sz="1400" b="1" dirty="0" smtClean="0"/>
              <a:t>Досуговое</a:t>
            </a:r>
            <a:r>
              <a:rPr lang="ru-RU" sz="1200" dirty="0" smtClean="0"/>
              <a:t> (Кружок «Мастерская Карандаша»)</a:t>
            </a:r>
          </a:p>
          <a:p>
            <a:pPr marL="45720" indent="0">
              <a:buNone/>
            </a:pPr>
            <a:endParaRPr lang="ru-RU" sz="1200" dirty="0"/>
          </a:p>
          <a:p>
            <a:pPr marL="45720" indent="0">
              <a:buNone/>
            </a:pPr>
            <a:endParaRPr lang="ru-RU" sz="1200" dirty="0"/>
          </a:p>
        </p:txBody>
      </p:sp>
      <p:pic>
        <p:nvPicPr>
          <p:cNvPr id="6146" name="Picture 2" descr="C:\Users\Олег\Desktop\мамина с раб. стола\IMG_03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8640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Олег\Desktop\мамина с раб. стола\IMG_03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33185"/>
            <a:ext cx="417646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09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182072" cy="5038496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«Детское изобразительное творчество можно рассматривать как сознательное отражение ребёнком окружающей действительности на основе накопленного и переработанного им опыта, как способность создать образ и выразить своё к нему отношение»</a:t>
            </a:r>
            <a:b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/>
            </a:r>
            <a:b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Л.С. Выготский</a:t>
            </a:r>
            <a:endParaRPr lang="ru-RU" sz="1800" i="1" dirty="0">
              <a:solidFill>
                <a:schemeClr val="accent1">
                  <a:lumMod val="75000"/>
                </a:schemeClr>
              </a:solidFill>
              <a:effectLst/>
              <a:latin typeface="+mn-lt"/>
            </a:endParaRPr>
          </a:p>
        </p:txBody>
      </p:sp>
      <p:pic>
        <p:nvPicPr>
          <p:cNvPr id="8194" name="Picture 2" descr="C:\Users\Олег\Desktop\89855602_916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33565"/>
            <a:ext cx="4629571" cy="459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04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5"/>
            <a:ext cx="4680520" cy="360039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Результат проделанной работы: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2852936"/>
            <a:ext cx="4017085" cy="29523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692696"/>
            <a:ext cx="8201814" cy="2376264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Научились рисовать по замыслу;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Научились подчинять изобразительные материалы, средства, способы изображения собственному замыслу, поставленной изобразительной задаче (выбор изобразительного материала, умение смешивать краски на палитре для получения разных цветов и оттенков, использование декоративных элементов в рисунке);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Наблюдается отсутствие изобразительных штампов;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Повысился уровень воображения, фантазии.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8194" name="Picture 2" descr="C:\Users\Олег\Desktop\мамина с раб. стола\2014-04-10 09.50.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64904"/>
            <a:ext cx="518457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60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94549118"/>
              </p:ext>
            </p:extLst>
          </p:nvPr>
        </p:nvGraphicFramePr>
        <p:xfrm>
          <a:off x="152400" y="1124744"/>
          <a:ext cx="838004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445202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4" name="Rectangle 6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611561" y="332656"/>
            <a:ext cx="7694240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Диагностика обследования творческих способностей детей на занятиях по изобразительной деятельности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11560" y="4797152"/>
            <a:ext cx="79208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Вывод: </a:t>
            </a:r>
            <a:r>
              <a:rPr lang="ru-RU" sz="1600" dirty="0"/>
              <a:t>Сравнительные диаграммы показывают динамику роста </a:t>
            </a:r>
            <a:r>
              <a:rPr lang="ru-RU" sz="1600" dirty="0" smtClean="0"/>
              <a:t>уровневого </a:t>
            </a:r>
            <a:r>
              <a:rPr lang="ru-RU" sz="1600" dirty="0"/>
              <a:t>развития творческих способностей детей:</a:t>
            </a:r>
            <a:br>
              <a:rPr lang="ru-RU" sz="1600" dirty="0"/>
            </a:br>
            <a:r>
              <a:rPr lang="ru-RU" sz="1600" dirty="0" smtClean="0"/>
              <a:t>2018-2019 </a:t>
            </a:r>
            <a:r>
              <a:rPr lang="ru-RU" sz="1600" dirty="0" err="1"/>
              <a:t>уч.г</a:t>
            </a:r>
            <a:r>
              <a:rPr lang="ru-RU" sz="1600" dirty="0"/>
              <a:t>. – 85,5% усвоения (средняя группа)</a:t>
            </a:r>
            <a:br>
              <a:rPr lang="ru-RU" sz="1600" dirty="0"/>
            </a:br>
            <a:r>
              <a:rPr lang="ru-RU" sz="1600" dirty="0" smtClean="0"/>
              <a:t>2019-2020 </a:t>
            </a:r>
            <a:r>
              <a:rPr lang="ru-RU" sz="1600" dirty="0" err="1"/>
              <a:t>уч.г</a:t>
            </a:r>
            <a:r>
              <a:rPr lang="ru-RU" sz="1600" dirty="0"/>
              <a:t>. – 95%  усвоения (старшая группа)</a:t>
            </a:r>
            <a:br>
              <a:rPr lang="ru-RU" sz="1600" dirty="0"/>
            </a:br>
            <a:r>
              <a:rPr lang="ru-RU" sz="1600" dirty="0"/>
              <a:t>Результат: повышение </a:t>
            </a:r>
            <a:r>
              <a:rPr lang="ru-RU" sz="1600" dirty="0" smtClean="0"/>
              <a:t>уровня усвоения </a:t>
            </a:r>
            <a:r>
              <a:rPr lang="ru-RU" sz="1600" dirty="0"/>
              <a:t>на 9,5%.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5859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512511" cy="511050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</a:rPr>
              <a:t>Участие детей и родителей </a:t>
            </a:r>
            <a:r>
              <a:rPr lang="ru-RU" sz="1800" i="1" dirty="0">
                <a:solidFill>
                  <a:schemeClr val="accent2">
                    <a:lumMod val="50000"/>
                  </a:schemeClr>
                </a:solidFill>
              </a:rPr>
              <a:t>в конкурсах</a:t>
            </a:r>
            <a:br>
              <a:rPr lang="ru-RU" sz="1800" i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</a:rPr>
              <a:t>              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2019, 2020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г.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– грамоты  «Центра детского творчества» за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1место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(коллективная работа «В бой на врага»,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«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9 Мая»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в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конкурсе детского творчества «Помним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подвиги ваши»,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посвященного Дню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Победы). </a:t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>
                <a:solidFill>
                  <a:schemeClr val="tx1"/>
                </a:solidFill>
                <a:effectLst/>
              </a:rPr>
              <a:t/>
            </a:r>
            <a:br>
              <a:rPr lang="ru-RU" sz="1400" i="1" dirty="0">
                <a:solidFill>
                  <a:schemeClr val="tx1"/>
                </a:solidFill>
                <a:effectLst/>
              </a:rPr>
            </a:br>
            <a:r>
              <a:rPr lang="ru-RU" sz="1400" i="1" dirty="0">
                <a:solidFill>
                  <a:schemeClr val="tx1"/>
                </a:solidFill>
                <a:effectLst/>
              </a:rPr>
              <a:t>•	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2019г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. – 4 благодарственные грамоты за участие в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>
                <a:solidFill>
                  <a:schemeClr val="tx1"/>
                </a:solidFill>
                <a:effectLst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                         конкурсах рисунков,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организованных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детской библиотекой: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«Путешествие в </a:t>
            </a:r>
            <a:r>
              <a:rPr lang="ru-RU" sz="1400" i="1" dirty="0" err="1">
                <a:solidFill>
                  <a:schemeClr val="tx1"/>
                </a:solidFill>
                <a:effectLst/>
              </a:rPr>
              <a:t>Мультландию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»,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 smtClean="0">
                <a:solidFill>
                  <a:schemeClr val="tx1"/>
                </a:solidFill>
                <a:effectLst/>
              </a:rPr>
              <a:t>                                        «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Портрет мамы», «Праздник светлой Пасхи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».</a:t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 smtClean="0">
                <a:solidFill>
                  <a:schemeClr val="tx1"/>
                </a:solidFill>
                <a:effectLst/>
              </a:rPr>
              <a:t>     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2018, 2019г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. – 1 место в конкурсе </a:t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 smtClean="0">
                <a:solidFill>
                  <a:schemeClr val="tx1"/>
                </a:solidFill>
                <a:effectLst/>
              </a:rPr>
              <a:t>«Снежные фигуры»               </a:t>
            </a:r>
            <a:endParaRPr lang="ru-RU" sz="1400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7170" name="Picture 2" descr="C:\Users\Олег\Desktop\мамина с раб. стола\2014-04-08 13.21.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862" y="3248980"/>
            <a:ext cx="36004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Олег\Desktop\мамина с раб. стола\2014-04-08 13.22.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0000">
            <a:off x="2799098" y="3747222"/>
            <a:ext cx="3764813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1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548680"/>
            <a:ext cx="7838256" cy="49664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ВЫВОДЫ: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 smtClean="0">
                <a:solidFill>
                  <a:srgbClr val="FF0000"/>
                </a:solidFill>
                <a:effectLst/>
              </a:rPr>
              <a:t>*</a:t>
            </a:r>
            <a:r>
              <a:rPr lang="ru-RU" sz="1800" dirty="0" smtClean="0">
                <a:effectLst/>
              </a:rPr>
              <a:t> систематическая комплексная работа с использованием новых методик обучения рисованию и общения с ребёнком является первым и непременным условием развития творческих способностей детей;  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</a:rPr>
              <a:t>*</a:t>
            </a:r>
            <a:r>
              <a:rPr lang="ru-RU" sz="1800" dirty="0" smtClean="0">
                <a:effectLst/>
              </a:rPr>
              <a:t> залогом успешного развития творческих способностей детей, их фантазии, воображения является также создание условий для свободной самостоятельной деятельности и развития представлений о многообразии окружающего мира.</a:t>
            </a:r>
            <a:endParaRPr lang="ru-RU" sz="1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8239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лег\Desktop\23583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83568"/>
            <a:ext cx="741682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45027"/>
            <a:ext cx="813690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6512511" cy="4894480"/>
          </a:xfrm>
          <a:effectLst/>
        </p:spPr>
        <p:txBody>
          <a:bodyPr/>
          <a:lstStyle/>
          <a:p>
            <a:pPr marL="0" indent="0" algn="l">
              <a:buNone/>
            </a:pPr>
            <a:r>
              <a:rPr lang="ru-RU" sz="160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Проблематизация</a:t>
            </a:r>
            <a:r>
              <a:rPr lang="ru-RU" sz="1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1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b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Многие исследователи указывают на снижение творческих способностей ребёнка после поступления в школу, связывая это обстоятельство с тем, что в школе ребёнок, усваивая стандарты своей культуры постепенно подчиняясь жестким социальным правилам перестаёт экспериментировать с символическими системами и теряет свою творческую активность.</a:t>
            </a:r>
            <a:br>
              <a:rPr lang="ru-RU" sz="1600" b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Актуальность:</a:t>
            </a:r>
            <a:br>
              <a:rPr lang="ru-RU" sz="1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Детям нравится рисовать. Возможно творческие работы помогут больше развить интерес к рисованию и повысить творческие способности детей.</a:t>
            </a:r>
            <a:br>
              <a:rPr lang="ru-RU" sz="1600" b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Последние годы остро обозначилась потребность в творческих людях, имеющих нетрадиционный взгляд на проблемы. </a:t>
            </a:r>
            <a:br>
              <a:rPr lang="ru-RU" sz="1600" b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0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620689"/>
            <a:ext cx="3636085" cy="93610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Цель: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1772816"/>
            <a:ext cx="3672408" cy="2139518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 smtClean="0"/>
              <a:t>Развитие творческих способностей дошкольников в изобразительной деятельности: помочь </a:t>
            </a:r>
            <a:r>
              <a:rPr lang="ru-RU" sz="2000" b="1" dirty="0"/>
              <a:t>ребёнку увидеть мир, пережить вместе с ним красоту, вселить в него уверенность в своих силах и зажечь огонёк радости творчества. 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9219" name="Picture 3" descr="C:\Users\Олег\Desktop\мамина с раб. стола\e04ca52d3b3f7afe7e800564076b4e5dresiz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1555684"/>
            <a:ext cx="4016375" cy="324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87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3"/>
            <a:ext cx="3636085" cy="7920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484784"/>
            <a:ext cx="3747836" cy="47525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Учить </a:t>
            </a:r>
            <a:r>
              <a:rPr lang="ru-RU" b="1" dirty="0">
                <a:solidFill>
                  <a:schemeClr val="tx1"/>
                </a:solidFill>
              </a:rPr>
              <a:t>самостоятельно находить соответствующие выразительные средства для воплощения замысла;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* </a:t>
            </a:r>
            <a:r>
              <a:rPr lang="ru-RU" b="1" dirty="0" smtClean="0">
                <a:solidFill>
                  <a:schemeClr val="tx1"/>
                </a:solidFill>
              </a:rPr>
              <a:t>Предоставить </a:t>
            </a:r>
            <a:r>
              <a:rPr lang="ru-RU" b="1" dirty="0">
                <a:solidFill>
                  <a:schemeClr val="tx1"/>
                </a:solidFill>
              </a:rPr>
              <a:t>свободу в отражении -доступными для ребёнка художественными средствами – своего видения мира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b="1" dirty="0" smtClean="0">
                <a:solidFill>
                  <a:schemeClr val="tx1"/>
                </a:solidFill>
              </a:rPr>
              <a:t> Приобщать детей к наблюдению за действительностью;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b="1" dirty="0" smtClean="0">
                <a:solidFill>
                  <a:schemeClr val="tx1"/>
                </a:solidFill>
              </a:rPr>
              <a:t> Развивать важнейшие для художественного творчества умения видеть мир глазами творца-художника;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b="1" dirty="0" smtClean="0">
                <a:solidFill>
                  <a:schemeClr val="tx1"/>
                </a:solidFill>
              </a:rPr>
              <a:t> Развивать воображение, мышление, внимание, память.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b="1" dirty="0" smtClean="0">
                <a:solidFill>
                  <a:schemeClr val="tx1"/>
                </a:solidFill>
              </a:rPr>
              <a:t> Развивать эстетический и художественный вкус;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b="1" dirty="0" smtClean="0">
                <a:solidFill>
                  <a:schemeClr val="tx1"/>
                </a:solidFill>
              </a:rPr>
              <a:t> Воспитывать умение радоваться успехам в выполнении работы.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278" y="1880408"/>
            <a:ext cx="2164268" cy="259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119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3"/>
            <a:ext cx="8280920" cy="43204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Система работы кружка: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3515" y="1700808"/>
            <a:ext cx="4017085" cy="3925442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1052736"/>
            <a:ext cx="3456384" cy="4824536"/>
          </a:xfrm>
        </p:spPr>
        <p:txBody>
          <a:bodyPr>
            <a:normAutofit lnSpcReduction="10000"/>
          </a:bodyPr>
          <a:lstStyle/>
          <a:p>
            <a:pPr marL="285750" indent="-285750">
              <a:buFontTx/>
              <a:buChar char="-"/>
            </a:pPr>
            <a:r>
              <a:rPr lang="ru-RU" u="sng" dirty="0" smtClean="0"/>
              <a:t>Организация </a:t>
            </a:r>
            <a:r>
              <a:rPr lang="ru-RU" u="sng" dirty="0"/>
              <a:t>предметно-развивающей </a:t>
            </a:r>
            <a:r>
              <a:rPr lang="ru-RU" u="sng" dirty="0" smtClean="0"/>
              <a:t>среды: </a:t>
            </a:r>
            <a:r>
              <a:rPr lang="ru-RU" dirty="0" smtClean="0"/>
              <a:t>«Уголок творчества», «Полочка красоты», «Зона отдыха», доска «Волшебное окошко»;</a:t>
            </a:r>
          </a:p>
          <a:p>
            <a:pPr marL="285750" indent="-285750">
              <a:buFontTx/>
              <a:buChar char="-"/>
            </a:pPr>
            <a:r>
              <a:rPr lang="ru-RU" u="sng" dirty="0" smtClean="0"/>
              <a:t>Проводить контрольные занятия для выявления уровня развития детей </a:t>
            </a:r>
            <a:r>
              <a:rPr lang="ru-RU" dirty="0" smtClean="0"/>
              <a:t>( сентябрь и май);</a:t>
            </a:r>
            <a:endParaRPr lang="ru-RU" dirty="0"/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ru-RU" dirty="0" smtClean="0"/>
              <a:t>  </a:t>
            </a:r>
            <a:r>
              <a:rPr lang="ru-RU" u="sng" dirty="0" smtClean="0"/>
              <a:t>Разработать </a:t>
            </a:r>
            <a:r>
              <a:rPr lang="ru-RU" u="sng" dirty="0"/>
              <a:t>перспективное планирование </a:t>
            </a:r>
            <a:r>
              <a:rPr lang="ru-RU" u="sng" dirty="0" smtClean="0"/>
              <a:t> </a:t>
            </a:r>
            <a:r>
              <a:rPr lang="ru-RU" u="sng" dirty="0"/>
              <a:t>в форме </a:t>
            </a:r>
            <a:r>
              <a:rPr lang="ru-RU" u="sng" dirty="0" smtClean="0"/>
              <a:t>блоков </a:t>
            </a:r>
            <a:r>
              <a:rPr lang="ru-RU" dirty="0" smtClean="0"/>
              <a:t>«</a:t>
            </a:r>
            <a:r>
              <a:rPr lang="ru-RU" dirty="0"/>
              <a:t>Что такое красота?», «Красоту творят художники», «Красота бывает разной», «Красота вокруг нас», «Красота в природе», «Красота в искусстве», «Красота в жизни», «Рукотворная красота», «Красоту творим мы» 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ru-RU" dirty="0" smtClean="0"/>
              <a:t>   </a:t>
            </a:r>
            <a:r>
              <a:rPr lang="ru-RU" u="sng" dirty="0" smtClean="0"/>
              <a:t>Объединить </a:t>
            </a:r>
            <a:r>
              <a:rPr lang="ru-RU" u="sng" dirty="0"/>
              <a:t>усилия дошкольного образовательного учреждения и семьи в вопросах развития творческого потенциала ребёнка и создание условий для его самореализации.</a:t>
            </a:r>
          </a:p>
          <a:p>
            <a:endParaRPr lang="ru-RU" u="sng" dirty="0"/>
          </a:p>
        </p:txBody>
      </p:sp>
      <p:pic>
        <p:nvPicPr>
          <p:cNvPr id="11266" name="Picture 2" descr="C:\Users\Олег\Desktop\мамина с раб. стола\2014-04-08 13.08.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468052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5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1"/>
            <a:ext cx="7488832" cy="504055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предметно-развивающей среды</a:t>
            </a:r>
            <a:r>
              <a:rPr lang="ru-RU" sz="2400" i="1" dirty="0" smtClean="0"/>
              <a:t>:</a:t>
            </a:r>
            <a:endParaRPr lang="ru-RU" sz="2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3515" y="1124744"/>
            <a:ext cx="4017085" cy="547260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2000" b="1" i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i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r>
              <a:rPr lang="ru-RU" sz="2000" b="1" i="1" dirty="0" smtClean="0">
                <a:solidFill>
                  <a:srgbClr val="00B050"/>
                </a:solidFill>
              </a:rPr>
              <a:t>Доска «Волшебное окошко»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836712"/>
            <a:ext cx="3240359" cy="5220580"/>
          </a:xfrm>
        </p:spPr>
        <p:txBody>
          <a:bodyPr>
            <a:normAutofit lnSpcReduction="10000"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Стеклянная доска «Волшебное окошко» (работа с родителями)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«Уголок творчества» с необходимыми для работы инструментами и материалами (репродукции картин, портреты художников, книги об искусстве, альбомы, отражающие развитие представлений детей о многообразии предметов и явлений окружающего мира, наборы дидактических игр</a:t>
            </a:r>
            <a:r>
              <a:rPr lang="ru-RU" dirty="0"/>
              <a:t>;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«Полочка красоты» (поделки и рисунки, выполненные детьми самостоятельно или совместно с воспитателем или родителями);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Постоянно действующая выставка детских работ;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«Зона отдыха», где проводится работа по эстетическому развитию детей и расширению их представлений о многообразии окружающего мира.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t="4095" r="-103" b="-16"/>
          <a:stretch/>
        </p:blipFill>
        <p:spPr bwMode="auto">
          <a:xfrm>
            <a:off x="4572000" y="836712"/>
            <a:ext cx="3852000" cy="50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16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332656"/>
            <a:ext cx="3636085" cy="302433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B050"/>
                </a:solidFill>
              </a:rPr>
              <a:t>«Полочка красоты»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5355" y="620688"/>
            <a:ext cx="4017085" cy="597666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«Уголок творчества»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3171558"/>
          </a:xfrm>
        </p:spPr>
        <p:txBody>
          <a:bodyPr>
            <a:normAutofit lnSpcReduction="10000"/>
          </a:bodyPr>
          <a:lstStyle/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pPr algn="ctr"/>
            <a:endParaRPr lang="ru-RU" sz="2000" b="1" dirty="0" smtClean="0">
              <a:solidFill>
                <a:srgbClr val="00B050"/>
              </a:solidFill>
            </a:endParaRPr>
          </a:p>
          <a:p>
            <a:r>
              <a:rPr lang="ru-RU" sz="2000" b="1" dirty="0" smtClean="0">
                <a:solidFill>
                  <a:srgbClr val="00B050"/>
                </a:solidFill>
              </a:rPr>
              <a:t>«Зона отдыха»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Олег\Desktop\мамина с раб. стола\2014-04-08 13.06.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9"/>
            <a:ext cx="3888432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Олег\Desktop\мамина с раб. стола\2014-04-08 14.14.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3429000"/>
            <a:ext cx="372616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8" t="441" r="1106" b="2165"/>
          <a:stretch/>
        </p:blipFill>
        <p:spPr bwMode="auto">
          <a:xfrm>
            <a:off x="4572000" y="1064281"/>
            <a:ext cx="4428000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6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548681"/>
            <a:ext cx="3636085" cy="360040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00B050"/>
                </a:solidFill>
              </a:rPr>
              <a:t>Методы: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7" y="2132856"/>
            <a:ext cx="4254624" cy="3744416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Приёмы: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д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емонстрация набросков;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овторение, «временной откат»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и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ндивидуальная беседа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шепотом,«на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ушко»;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а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нализ рисунков;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вободный выбор изо. материалов;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в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ыполнение рисунков;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м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узыкальные, поэтические образы.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052736"/>
            <a:ext cx="4068889" cy="458458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</a:rPr>
              <a:t>Наглядный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</a:rPr>
              <a:t>Репродуктивный 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ru-RU" sz="2400" dirty="0" smtClean="0">
                <a:solidFill>
                  <a:srgbClr val="00B050"/>
                </a:solidFill>
              </a:rPr>
              <a:t>  Проблемного изложения 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ru-RU" sz="2400" dirty="0" smtClean="0"/>
              <a:t>  </a:t>
            </a:r>
            <a:r>
              <a:rPr lang="ru-RU" sz="2400" dirty="0" smtClean="0">
                <a:solidFill>
                  <a:srgbClr val="00B050"/>
                </a:solidFill>
              </a:rPr>
              <a:t>Исследовательский или     </a:t>
            </a:r>
          </a:p>
          <a:p>
            <a:r>
              <a:rPr lang="ru-RU" sz="2400" dirty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 эвристический</a:t>
            </a:r>
          </a:p>
        </p:txBody>
      </p:sp>
    </p:spTree>
    <p:extLst>
      <p:ext uri="{BB962C8B-B14F-4D97-AF65-F5344CB8AC3E}">
        <p14:creationId xmlns:p14="http://schemas.microsoft.com/office/powerpoint/2010/main" val="16889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1486</TotalTime>
  <Words>769</Words>
  <Application>Microsoft Office PowerPoint</Application>
  <PresentationFormat>Экран (4:3)</PresentationFormat>
  <Paragraphs>108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ТАЙМЫРСКОЕ  МУНИЦИПАЛЬНОЕ  КАЗЕННОЕ  ДОШКОЛЬНОЕ  ОБРАЗОВАТЕЛЬНОЕ  УЧРЕЖДЕНИЕ «ХАТАНГСКИЙ  ДЕТСКИЙ  САД  КОМБИНИРОВАННОГО ВИДА «СНЕЖИНКА» </vt:lpstr>
      <vt:lpstr>«Детское изобразительное творчество можно рассматривать как сознательное отражение ребёнком окружающей действительности на основе накопленного и переработанного им опыта, как способность создать образ и выразить своё к нему отношение»  Л.С. Выготский</vt:lpstr>
      <vt:lpstr>Проблематизация:  Многие исследователи указывают на снижение творческих способностей ребёнка после поступления в школу, связывая это обстоятельство с тем, что в школе ребёнок, усваивая стандарты своей культуры постепенно подчиняясь жестким социальным правилам перестаёт экспериментировать с символическими системами и теряет свою творческую активность.  Актуальность:  1. Детям нравится рисовать. Возможно творческие работы помогут больше развить интерес к рисованию и повысить творческие способности детей.  2. Последние годы остро обозначилась потребность в творческих людях, имеющих нетрадиционный взгляд на проблемы.   </vt:lpstr>
      <vt:lpstr>Цель:</vt:lpstr>
      <vt:lpstr>Задачи:</vt:lpstr>
      <vt:lpstr>Система работы кружка:</vt:lpstr>
      <vt:lpstr>Организация предметно-развивающей среды:</vt:lpstr>
      <vt:lpstr>«Полочка красоты»</vt:lpstr>
      <vt:lpstr>Методы:</vt:lpstr>
      <vt:lpstr>Перспективное планирование работы кружка.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Блок «Красоту творят художники» (октябрь)         Программное содержание: Обращать внимание детей на красоту в осеннем убранстве деревьев, кустарников. Привлекать их к составлению композиций из осенних веток с ягодами, грибами, плодами и семенами, находить выразительные в художественном отношении аранжировки. Продолжать формировать представление о том, как природа вдохновляет художников на создание “красоты”. </vt:lpstr>
      <vt:lpstr>Блок “ Красота бывает разной”( ноябрь)         Программное содержание: Учить детей наблюдать за осенью, её изменением из “золотой” в “унылую пору” (как изменились деревья, кусты, трава, какое настроение навевает серое небо, голые деревья, моросящий дождик). Подвести к пониманию того, что природа является первоосновой красоты в искусстве.   </vt:lpstr>
      <vt:lpstr>Блок “ Красота вокруг нас” ( декабрь)  Программное содержание: Наблюдать за животными в живом уголке, беседовать об их повадках, образе жизни, особенностях внешнего вида. Подвести к пониманию того, что в природе всё гармонично, все связаны друг с другом. </vt:lpstr>
      <vt:lpstr>Блок “ Красота в природе”  ( январь)  Программное содержание: Наблюдать за красотой зимней природы.  </vt:lpstr>
      <vt:lpstr>Блок “ Красота в искусстве”  ( февраль)  Программное содержание: Познакомить с жанровой живописью, дать понятие о её видах и назначении. Подвести к пониманию социального смысла произведения через умение устанавливать многообразные связи в картине (по содержанию и по средствам выразительности).</vt:lpstr>
      <vt:lpstr>        Блок «Красота в жизни» (март)  Программное содержание:  Обратить внимание на первые признаки приближающейся весны. Рассказать о том, что люди всегда радовались первым почкам, листьям, цветам и т.п. (воспринимали их как маленьких победителей суровой зимы, сочиняли песни, стихи и даже устраивали праздники). </vt:lpstr>
      <vt:lpstr>    Блок «Рукотворная красота» (апрель)  Программное содержание:  Познакомить детей с народным декоративно – прикладным искусством; показать, как разнообразны материалы для изделий народного искусства; учить любоваться их Красотой, разбираться в своеобразии различных материалов.   </vt:lpstr>
      <vt:lpstr>Блок “ Красоту творим мы” ( май)  Программное содержание: Активизировать умения и навыки в изобразительной деятельности, продолжать формировать эстетический вкус, учить соотносить увиденное с собственным опытом чувств и переживаний; давать представление о красивом и гармоничном в природе; учить коллективно составлять композиции, ощущая радость от своего творчества и радость других. </vt:lpstr>
      <vt:lpstr>Презентация PowerPoint</vt:lpstr>
      <vt:lpstr>Результат проделанной работы:</vt:lpstr>
      <vt:lpstr>Диагностика обследования творческих способностей детей на занятиях по изобразительной деятельности</vt:lpstr>
      <vt:lpstr>Участие детей и родителей в конкурсах                2019, 2020 г. – грамоты  «Центра детского творчества» за 1место (коллективная работа «В бой на врага», «9 Мая» в конкурсе детского творчества «Помним подвиги ваши», посвященного Дню Победы).   •  2019г. – 4 благодарственные грамоты за участие в                            конкурсах рисунков, организованных детской библиотекой: «Путешествие в Мультландию»,                                          «Портрет мамы», «Праздник светлой Пасхи».        2018, 2019г. – 1 место в конкурсе  «Снежные фигуры»               </vt:lpstr>
      <vt:lpstr>ВЫВОДЫ:   * систематическая комплексная работа с использованием новых методик обучения рисованию и общения с ребёнком является первым и непременным условием развития творческих способностей детей;    * залогом успешного развития творческих способностей детей, их фантазии, воображения является также создание условий для свободной самостоятельной деятельности и развития представлений о многообразии окружающего мира.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Олег</cp:lastModifiedBy>
  <cp:revision>143</cp:revision>
  <dcterms:created xsi:type="dcterms:W3CDTF">2014-04-06T05:55:26Z</dcterms:created>
  <dcterms:modified xsi:type="dcterms:W3CDTF">2020-06-21T23:21:34Z</dcterms:modified>
</cp:coreProperties>
</file>