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2" r:id="rId3"/>
    <p:sldId id="262" r:id="rId4"/>
    <p:sldId id="290" r:id="rId5"/>
    <p:sldId id="291" r:id="rId6"/>
    <p:sldId id="277" r:id="rId7"/>
    <p:sldId id="288" r:id="rId8"/>
    <p:sldId id="289" r:id="rId9"/>
    <p:sldId id="281" r:id="rId10"/>
    <p:sldId id="282" r:id="rId11"/>
    <p:sldId id="287" r:id="rId12"/>
    <p:sldId id="283" r:id="rId13"/>
    <p:sldId id="284" r:id="rId14"/>
    <p:sldId id="271" r:id="rId15"/>
    <p:sldId id="286" r:id="rId16"/>
    <p:sldId id="276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97CF9-B348-43DF-8696-D48DDFAF6E12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CFDD55-1BBD-4249-8EFA-5BEC69D8BF72}" type="pres">
      <dgm:prSet presAssocID="{8DE97CF9-B348-43DF-8696-D48DDFAF6E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C91A9C-D1D9-4067-8D34-4B416F2AFE55}" type="pres">
      <dgm:prSet presAssocID="{8DE97CF9-B348-43DF-8696-D48DDFAF6E12}" presName="fgShape" presStyleLbl="fgShp" presStyleIdx="0" presStyleCnt="1" custFlipVert="1" custScaleY="12162" custLinFactY="-300000" custLinFactNeighborX="3280" custLinFactNeighborY="-340344"/>
      <dgm:spPr/>
    </dgm:pt>
    <dgm:pt modelId="{D8C57C90-69AA-4E17-A7B1-A1175DF337E8}" type="pres">
      <dgm:prSet presAssocID="{8DE97CF9-B348-43DF-8696-D48DDFAF6E12}" presName="linComp" presStyleCnt="0"/>
      <dgm:spPr/>
    </dgm:pt>
  </dgm:ptLst>
  <dgm:cxnLst>
    <dgm:cxn modelId="{6FB748ED-0E23-426D-BA8E-5F01C4C2BA17}" type="presOf" srcId="{8DE97CF9-B348-43DF-8696-D48DDFAF6E12}" destId="{C8CFDD55-1BBD-4249-8EFA-5BEC69D8BF72}" srcOrd="0" destOrd="0" presId="urn:microsoft.com/office/officeart/2005/8/layout/hList7#1"/>
    <dgm:cxn modelId="{50BD0E21-CBA9-46B8-ACB2-65E949D88564}" type="presParOf" srcId="{C8CFDD55-1BBD-4249-8EFA-5BEC69D8BF72}" destId="{16C91A9C-D1D9-4067-8D34-4B416F2AFE55}" srcOrd="0" destOrd="0" presId="urn:microsoft.com/office/officeart/2005/8/layout/hList7#1"/>
    <dgm:cxn modelId="{FD4D8836-1708-4D54-B351-58E223EF0C0B}" type="presParOf" srcId="{C8CFDD55-1BBD-4249-8EFA-5BEC69D8BF72}" destId="{D8C57C90-69AA-4E17-A7B1-A1175DF337E8}" srcOrd="1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C91A9C-D1D9-4067-8D34-4B416F2AFE55}">
      <dsp:nvSpPr>
        <dsp:cNvPr id="0" name=""/>
        <dsp:cNvSpPr/>
      </dsp:nvSpPr>
      <dsp:spPr>
        <a:xfrm flipV="1">
          <a:off x="560908" y="0"/>
          <a:ext cx="7353456" cy="11017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BB3E56-1EE9-4E46-B793-9EE90144A3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66E-ACA4-4BD5-BE18-3E48E7C4D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10591-DAB9-4A22-B9F1-EB4EEB6957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0D7682-BBAC-47EB-BB31-E5FBCB631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9E857DA-89D7-4346-8B12-9DB0DA0CFF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392C-A621-4B89-8FAD-D7397EA7F9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F7738-1913-475E-9D8A-9DAD720661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FEC940-548C-4FB7-B9A7-01F5EA881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0A4AC-C40D-43FA-9ED9-C4CAFC1DE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1E1F061-B65A-44F6-9F7B-DF336F9930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DCD8E87-15F9-4AED-B28F-094D0C4593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647566-08BD-4F86-AF74-6D95E2EF8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4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 noGrp="1"/>
          </p:cNvSpPr>
          <p:nvPr>
            <p:ph type="ctrTitle"/>
          </p:nvPr>
        </p:nvSpPr>
        <p:spPr>
          <a:xfrm>
            <a:off x="107504" y="510860"/>
            <a:ext cx="9036496" cy="3096344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dirty="0" lang="ru-RU" smtClean="0">
                <a:solidFill>
                  <a:schemeClr val="tx1"/>
                </a:solidFill>
              </a:rPr>
              <a:t>  «Трудовое воспитание»</a:t>
            </a:r>
            <a:r>
              <a:rPr dirty="0" lang="ru-RU" sz="40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  <a:cs charset="-78" pitchFamily="18" typeface="Andalus"/>
              </a:rPr>
              <a:t/>
            </a:r>
            <a:br>
              <a:rPr dirty="0" lang="ru-RU" sz="40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  <a:cs charset="-78" pitchFamily="18" typeface="Andalus"/>
              </a:rPr>
            </a:br>
            <a:r>
              <a:rPr dirty="0" lang="ru-RU" smtClean="0" sz="40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  <a:cs charset="-78" pitchFamily="18" typeface="Andalus"/>
              </a:rPr>
              <a:t/>
            </a:r>
            <a:br>
              <a:rPr dirty="0" lang="ru-RU" smtClean="0" sz="4000">
                <a:solidFill>
                  <a:schemeClr val="tx1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+mn-lt"/>
                <a:cs charset="-78" pitchFamily="18" typeface="Andalus"/>
              </a:rPr>
            </a:br>
            <a:r>
              <a:rPr dirty="0" lang="ru-RU" smtClean="0" sz="2700">
                <a:solidFill>
                  <a:schemeClr val="tx1"/>
                </a:solidFill>
                <a:ea typeface="Calibri"/>
                <a:cs typeface="Times New Roman"/>
              </a:rPr>
              <a:t>«</a:t>
            </a:r>
            <a:r>
              <a:rPr dirty="0" lang="ru-RU" sz="2700">
                <a:solidFill>
                  <a:schemeClr val="tx1"/>
                </a:solidFill>
                <a:ea typeface="Calibri"/>
                <a:cs typeface="Times New Roman"/>
              </a:rPr>
              <a:t>ОРГАНИЗАЦИЯ В </a:t>
            </a:r>
            <a:r>
              <a:rPr dirty="0" lang="ru-RU" smtClean="0" sz="2700">
                <a:solidFill>
                  <a:schemeClr val="tx1"/>
                </a:solidFill>
                <a:ea typeface="Calibri"/>
                <a:cs typeface="Times New Roman"/>
              </a:rPr>
              <a:t>ДОШКОЛЬНОМ ОБРАЗОВАТЕЛЬНОМ УЧРЕЖДЕНИИ </a:t>
            </a:r>
            <a:r>
              <a:rPr dirty="0" lang="ru-RU" sz="2700">
                <a:solidFill>
                  <a:schemeClr val="tx1"/>
                </a:solidFill>
                <a:ea typeface="Calibri"/>
                <a:cs typeface="Times New Roman"/>
              </a:rPr>
              <a:t>КУЛЬТУРНЫХ ПРАКТИК НАКОПЛЕНИЯ У </a:t>
            </a:r>
            <a:r>
              <a:rPr dirty="0" lang="ru-RU" smtClean="0" sz="2700">
                <a:solidFill>
                  <a:schemeClr val="tx1"/>
                </a:solidFill>
                <a:ea typeface="Calibri"/>
                <a:cs typeface="Times New Roman"/>
              </a:rPr>
              <a:t>РОДИТЕЛЕЙ ПОЛОЖИТЕЛЬНОГО </a:t>
            </a:r>
            <a:r>
              <a:rPr dirty="0" lang="ru-RU" sz="2700">
                <a:solidFill>
                  <a:schemeClr val="tx1"/>
                </a:solidFill>
                <a:ea typeface="Calibri"/>
                <a:cs typeface="Times New Roman"/>
              </a:rPr>
              <a:t>ОПЫТА ТРУДОВОГО  ВОСПИТАНИЯ ДЕТЕЙ» </a:t>
            </a:r>
            <a:r>
              <a:rPr dirty="0" lang="ru-RU" sz="2700">
                <a:ea typeface="Calibri"/>
                <a:cs typeface="Times New Roman"/>
              </a:rPr>
              <a:t/>
            </a:r>
            <a:br>
              <a:rPr dirty="0" lang="ru-RU" sz="2700">
                <a:ea typeface="Calibri"/>
                <a:cs typeface="Times New Roman"/>
              </a:rPr>
            </a:br>
            <a:endParaRPr dirty="0" lang="ru-RU" sz="2700">
              <a:solidFill>
                <a:schemeClr val="tx1"/>
              </a:solidFill>
            </a:endParaRPr>
          </a:p>
        </p:txBody>
      </p:sp>
      <p:pic>
        <p:nvPicPr>
          <p:cNvPr descr="1-logo-vospitat-cheloveka-1-768x699" id="1027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1907704" y="3596884"/>
            <a:ext cx="2796203" cy="240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2040" y="3552440"/>
            <a:ext cx="4032448" cy="286232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err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Бекирова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Кристина Сергеевна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оспитатель высшей категории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«ТМК ДОУ «</a:t>
            </a:r>
            <a:r>
              <a:rPr dirty="0" err="1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Хатангский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детский сад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к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омбинированного вида «Снежинка» </a:t>
            </a:r>
          </a:p>
          <a:p>
            <a:pPr lvl="0"/>
            <a:endParaRPr dirty="0" lang="ru-RU" smtClean="0">
              <a:solidFill>
                <a:prstClr val="black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lvl="0"/>
            <a:r>
              <a:rPr dirty="0" err="1" lang="ru-RU" smtClean="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Полтанова</a:t>
            </a:r>
            <a:r>
              <a:rPr dirty="0" lang="ru-RU" smtClean="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Наталья Владимировна</a:t>
            </a:r>
            <a:endParaRPr dirty="0" lang="ru-RU">
              <a:solidFill>
                <a:prstClr val="black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lvl="0"/>
            <a:r>
              <a:rPr dirty="0" lang="ru-RU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 </a:t>
            </a:r>
            <a:r>
              <a:rPr dirty="0" lang="ru-RU" smtClean="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первой категории</a:t>
            </a:r>
            <a:endParaRPr dirty="0" lang="ru-RU">
              <a:solidFill>
                <a:prstClr val="black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lvl="0"/>
            <a:r>
              <a:rPr dirty="0" lang="ru-RU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«ТМК ДОУ «</a:t>
            </a:r>
            <a:r>
              <a:rPr dirty="0" err="1" lang="ru-RU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Хатангский</a:t>
            </a:r>
            <a:r>
              <a:rPr dirty="0" lang="ru-RU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детский сад</a:t>
            </a:r>
          </a:p>
          <a:p>
            <a:pPr lvl="0"/>
            <a:r>
              <a:rPr dirty="0" lang="ru-RU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комбинированного вида «Снежинка» </a:t>
            </a:r>
          </a:p>
          <a:p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-logo-vospitat-cheloveka-1-768x699" id="2" name="Рисунок 1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6588224" y="162320"/>
            <a:ext cx="2184788" cy="187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58326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24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Эта </a:t>
            </a:r>
            <a:r>
              <a:rPr dirty="0" lang="ru-RU" smtClean="0" sz="2400">
                <a:latin charset="0" panose="02020603050405020304" pitchFamily="18" typeface="Times New Roman"/>
                <a:ea charset="0" panose="02020603050405020304" pitchFamily="18" typeface="Times New Roman"/>
              </a:rPr>
              <a:t>форма способствует формированию </a:t>
            </a:r>
            <a:r>
              <a:rPr dirty="0" err="1" lang="ru-RU" smtClean="0" sz="2400">
                <a:latin charset="0" panose="02020603050405020304" pitchFamily="18" typeface="Times New Roman"/>
                <a:ea charset="0" panose="02020603050405020304" pitchFamily="18" typeface="Times New Roman"/>
              </a:rPr>
              <a:t>детско</a:t>
            </a:r>
            <a:r>
              <a:rPr dirty="0" lang="ru-RU" smtClean="0" sz="2400">
                <a:latin charset="0" panose="02020603050405020304" pitchFamily="18" typeface="Times New Roman"/>
                <a:ea charset="0" panose="02020603050405020304" pitchFamily="18" typeface="Times New Roman"/>
              </a:rPr>
              <a:t> – родительских отношений, организации общения родителей и детей таким образом, чтобы оно влияло на полноценное психическое и познавательное развитие ребенка, способствовало их взаимопониманию, учило взаимодействию.</a:t>
            </a:r>
            <a:endParaRPr dirty="0" lang="ru-RU" sz="2400"/>
          </a:p>
        </p:txBody>
      </p:sp>
      <p:pic>
        <p:nvPicPr>
          <p:cNvPr descr="C:\Users\кристина\Desktop\РАБОТА\Конкурсы\Воспитатьчеловека\Для Е.А\Встречи с интересными людьми\Рисунок5.jpg" id="5122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736" y="3573016"/>
            <a:ext cx="357187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Встречи с интересными людьми\Рисунок6.jpg" id="8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3727" y="2924944"/>
            <a:ext cx="3743325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971620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-logo-vospitat-cheloveka-1-768x699" id="2" name="Рисунок 1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6588224" y="162320"/>
            <a:ext cx="2184788" cy="187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Встречи с интересными людьми\Рисунок9.jpg" id="6147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4104456" cy="308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Встречи с интересными людьми\Рисунок7.jpg" id="6149" name="Picture 5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3810000" cy="277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Встречи с интересными людьми\Рисунок8.jpg" id="6150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3468687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59487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6596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0215">
              <a:lnSpc>
                <a:spcPct val="150000"/>
              </a:lnSpc>
              <a:spcAft>
                <a:spcPts val="0"/>
              </a:spcAft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Эффективность 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мероприятий </a:t>
            </a: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заключается в следующем:</a:t>
            </a:r>
            <a:endParaRPr dirty="0" lang="ru-RU" sz="2000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д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елать родителей равноправными участниками </a:t>
            </a:r>
            <a:r>
              <a:rPr dirty="0" err="1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воспитательно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-образовательного процесса;</a:t>
            </a: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ф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ормировать у детей понятие «трудовая деятельность»</a:t>
            </a: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п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оказать ребенку значимость семьи, родителей в его жизни и жизни общества;</a:t>
            </a: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н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акапливать  обогащать эмоционально – чувственный опыт детей в процессе общения с другими людьми;</a:t>
            </a: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r>
              <a:rPr dirty="0" lang="ru-RU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с</a:t>
            </a:r>
            <a:r>
              <a:rPr dirty="0" lang="ru-RU" smtClean="0" sz="2000">
                <a:solidFill>
                  <a:srgbClr val="1A1A1A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пособствовать усвоению нравственных и этикетных норм.</a:t>
            </a:r>
          </a:p>
          <a:p>
            <a:pPr algn="just" indent="-342900" lvl="0" marL="342900">
              <a:lnSpc>
                <a:spcPct val="150000"/>
              </a:lnSpc>
              <a:spcAft>
                <a:spcPts val="0"/>
              </a:spcAft>
              <a:buFont charset="2" panose="05050102010706020507" pitchFamily="18" typeface="Symbol"/>
              <a:buChar char=""/>
            </a:pPr>
            <a:endParaRPr dirty="0" lang="ru-RU" sz="2000">
              <a:effectLst/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  <p:pic>
        <p:nvPicPr>
          <p:cNvPr descr="1-logo-vospitat-cheloveka-1-768x699" id="4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6084168" y="4527903"/>
            <a:ext cx="2685396" cy="230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703291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-logo-vospitat-cheloveka-1-768x699" id="2" name="Рисунок 1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8"/>
          <a:stretch>
            <a:fillRect/>
          </a:stretch>
        </p:blipFill>
        <p:spPr bwMode="auto">
          <a:xfrm>
            <a:off x="6516216" y="14888"/>
            <a:ext cx="1893308" cy="162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2454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indent="450215">
              <a:lnSpc>
                <a:spcPct val="150000"/>
              </a:lnSpc>
              <a:spcAft>
                <a:spcPts val="0"/>
              </a:spcAft>
            </a:pPr>
            <a:r>
              <a:rPr dirty="0" lang="ru-RU" sz="20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Примерная структура </a:t>
            </a:r>
            <a:r>
              <a:rPr dirty="0" lang="ru-RU" smtClean="0" sz="20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мероприятия:</a:t>
            </a:r>
            <a:endParaRPr dirty="0" lang="ru-RU" sz="2000"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endParaRPr b="1" dirty="0" lang="ru-RU" smtClean="0"/>
          </a:p>
          <a:p>
            <a:r>
              <a:rPr b="1" dirty="0" lang="ru-RU" smtClean="0"/>
              <a:t>1.</a:t>
            </a:r>
            <a:r>
              <a:rPr b="1" dirty="0" i="1" lang="ru-RU" smtClean="0"/>
              <a:t>Составление </a:t>
            </a:r>
            <a:r>
              <a:rPr b="1" dirty="0" i="1" lang="ru-RU"/>
              <a:t>перспективного плана на основе:</a:t>
            </a:r>
            <a:endParaRPr dirty="0" lang="ru-RU"/>
          </a:p>
          <a:p>
            <a:r>
              <a:rPr dirty="0" lang="ru-RU"/>
              <a:t>Бесед с детьми и родителями, сотрудниками</a:t>
            </a:r>
          </a:p>
          <a:p>
            <a:r>
              <a:rPr dirty="0" lang="ru-RU"/>
              <a:t>Учёта возможного социального окружения (поэты, музыканты)</a:t>
            </a:r>
          </a:p>
          <a:p>
            <a:r>
              <a:rPr dirty="0" lang="ru-RU"/>
              <a:t>Учета диапазона интересов: хобби, коллекционирование, профессионализм, семья.</a:t>
            </a:r>
          </a:p>
          <a:p>
            <a:r>
              <a:rPr b="1" dirty="0" lang="ru-RU"/>
              <a:t>2.</a:t>
            </a:r>
            <a:r>
              <a:rPr dirty="0" lang="ru-RU"/>
              <a:t> </a:t>
            </a:r>
            <a:r>
              <a:rPr b="1" dirty="0" i="1" lang="ru-RU"/>
              <a:t>Предварительная работа с детьми и взрослыми.</a:t>
            </a:r>
            <a:endParaRPr dirty="0" lang="ru-RU"/>
          </a:p>
          <a:p>
            <a:r>
              <a:rPr b="1" dirty="0" lang="ru-RU"/>
              <a:t>3.</a:t>
            </a:r>
            <a:r>
              <a:rPr dirty="0" lang="ru-RU"/>
              <a:t> </a:t>
            </a:r>
            <a:r>
              <a:rPr b="1" dirty="0" i="1" lang="ru-RU"/>
              <a:t>Проведение встречи:</a:t>
            </a:r>
            <a:endParaRPr dirty="0" lang="ru-RU"/>
          </a:p>
          <a:p>
            <a:r>
              <a:rPr dirty="0" lang="ru-RU"/>
              <a:t>Во время встречи педагог берёт роль ведущего на себя</a:t>
            </a:r>
          </a:p>
          <a:p>
            <a:r>
              <a:rPr dirty="0" lang="ru-RU"/>
              <a:t>Представление детям интересного человека</a:t>
            </a:r>
          </a:p>
          <a:p>
            <a:r>
              <a:rPr dirty="0" lang="ru-RU"/>
              <a:t>Представление детей группы</a:t>
            </a:r>
          </a:p>
          <a:p>
            <a:r>
              <a:rPr dirty="0" lang="ru-RU"/>
              <a:t>Рассказ интересного человека</a:t>
            </a:r>
          </a:p>
          <a:p>
            <a:r>
              <a:rPr dirty="0" lang="ru-RU"/>
              <a:t>Вопросы детей</a:t>
            </a:r>
          </a:p>
          <a:p>
            <a:r>
              <a:rPr dirty="0" lang="ru-RU"/>
              <a:t>Совместная деятельность</a:t>
            </a:r>
          </a:p>
          <a:p>
            <a:r>
              <a:rPr dirty="0" lang="ru-RU"/>
              <a:t>Благодарность и вручение подарка</a:t>
            </a:r>
          </a:p>
          <a:p>
            <a:r>
              <a:rPr dirty="0" lang="ru-RU"/>
              <a:t>Приглашение на следующую встречу.</a:t>
            </a:r>
          </a:p>
        </p:txBody>
      </p:sp>
      <p:pic>
        <p:nvPicPr>
          <p:cNvPr id="7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" r="109"/>
          <a:stretch/>
        </p:blipFill>
        <p:spPr bwMode="auto">
          <a:xfrm>
            <a:off x="4499992" y="3717032"/>
            <a:ext cx="36000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633336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dirty="0" lang="ru-RU" smtClean="0" sz="36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Ожидаемые конечные результаты</a:t>
            </a:r>
            <a:endParaRPr dirty="0" lang="ru-RU" sz="36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 sz="quarter"/>
          </p:nvPr>
        </p:nvSpPr>
        <p:spPr>
          <a:xfrm>
            <a:off x="463980" y="1354357"/>
            <a:ext cx="8229600" cy="4525963"/>
          </a:xfrm>
        </p:spPr>
        <p:txBody>
          <a:bodyPr/>
          <a:lstStyle/>
          <a:p>
            <a:pPr algn="just" indent="450215">
              <a:lnSpc>
                <a:spcPct val="115000"/>
              </a:lnSpc>
              <a:spcAft>
                <a:spcPts val="0"/>
              </a:spcAft>
            </a:pPr>
            <a:r>
              <a:rPr dirty="0" lang="ru-RU" sz="2000">
                <a:latin typeface="Times New Roman"/>
                <a:ea typeface="Calibri"/>
                <a:cs typeface="Times New Roman"/>
              </a:rPr>
              <a:t>Накопление у родителей положительного опыта трудового воспитания своих детей в семье;</a:t>
            </a:r>
            <a:endParaRPr dirty="0" lang="ru-RU" sz="1600">
              <a:latin typeface="Calibri"/>
              <a:ea typeface="Calibri"/>
              <a:cs typeface="Times New Roman"/>
            </a:endParaRPr>
          </a:p>
          <a:p>
            <a:endParaRPr dirty="0" lang="ru-RU" smtClean="0" sz="2000">
              <a:latin typeface="Times New Roman"/>
              <a:ea typeface="Calibri"/>
            </a:endParaRPr>
          </a:p>
          <a:p>
            <a:r>
              <a:rPr dirty="0" lang="ru-RU" smtClean="0" sz="2000">
                <a:latin typeface="Times New Roman"/>
                <a:ea typeface="Calibri"/>
              </a:rPr>
              <a:t>Изменение </a:t>
            </a:r>
            <a:r>
              <a:rPr dirty="0" lang="ru-RU" sz="2000">
                <a:latin typeface="Times New Roman"/>
                <a:ea typeface="Calibri"/>
              </a:rPr>
              <a:t>у родителей сознания об общественной сути труда как специфически человеческой деятельности; о своем ребенке: его потребностях, интересах; о себе как активном субъекте образовательных </a:t>
            </a:r>
            <a:r>
              <a:rPr dirty="0" lang="ru-RU" smtClean="0" sz="2000">
                <a:latin typeface="Times New Roman"/>
                <a:ea typeface="Calibri"/>
              </a:rPr>
              <a:t>отношений.</a:t>
            </a:r>
            <a:endParaRPr dirty="0" lang="ru-RU" sz="2000"/>
          </a:p>
        </p:txBody>
      </p:sp>
      <p:pic>
        <p:nvPicPr>
          <p:cNvPr descr="1-logo-vospitat-cheloveka-1-768x699" id="4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62"/>
          <a:stretch>
            <a:fillRect/>
          </a:stretch>
        </p:blipFill>
        <p:spPr bwMode="auto">
          <a:xfrm>
            <a:off x="7092280" y="5185619"/>
            <a:ext cx="1656184" cy="142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IMG-20230527-WA0010.jpg"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642742" cy="267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IMG-20230527-WA0039.jpg" id="1027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3968" y="3596023"/>
            <a:ext cx="2384394" cy="317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Результативность участия в профессиональных конкурсах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кристина\Desktop\РАБОТА\Конкурсы\Воспитатьчеловека\Для Е.А\грамоты\Диплом I степени «Организация культурных практик в нашей группе»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3655218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25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4616" y="683660"/>
            <a:ext cx="7967784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</a:t>
            </a:r>
            <a:endParaRPr lang="ru-RU" sz="2400" b="1" dirty="0" smtClean="0">
              <a:latin typeface="a_Campus" pitchFamily="82" charset="-52"/>
            </a:endParaRPr>
          </a:p>
          <a:p>
            <a:pPr>
              <a:buNone/>
            </a:pPr>
            <a:r>
              <a:rPr lang="ru-RU" sz="2400" b="1" dirty="0" smtClean="0">
                <a:latin typeface="a_Campus" pitchFamily="82" charset="-52"/>
              </a:rPr>
              <a:t>     </a:t>
            </a:r>
            <a:r>
              <a:rPr lang="ru-RU" sz="2000" dirty="0" smtClean="0"/>
              <a:t>              </a:t>
            </a:r>
            <a:r>
              <a:rPr lang="ru-RU" sz="2000" dirty="0"/>
              <a:t>1. Бабаева Т.И., Солнцева О.В. </a:t>
            </a:r>
            <a:r>
              <a:rPr lang="ru-RU" sz="2000" dirty="0" smtClean="0"/>
              <a:t>Проектирование </a:t>
            </a:r>
            <a:r>
              <a:rPr lang="ru-RU" sz="2000" dirty="0"/>
              <a:t>культурных практик дошкольников в </a:t>
            </a:r>
            <a:r>
              <a:rPr lang="ru-RU" sz="2000" dirty="0" smtClean="0"/>
              <a:t>образовательном </a:t>
            </a:r>
            <a:r>
              <a:rPr lang="ru-RU" sz="2000" dirty="0"/>
              <a:t>процессе детского сада. Научно – </a:t>
            </a:r>
            <a:r>
              <a:rPr lang="ru-RU" sz="2000" dirty="0" smtClean="0"/>
              <a:t>методический </a:t>
            </a:r>
            <a:r>
              <a:rPr lang="ru-RU" sz="2000" dirty="0"/>
              <a:t>журнал «Детский сад: теория и практика». </a:t>
            </a:r>
            <a:r>
              <a:rPr lang="ru-RU" sz="2000" dirty="0" smtClean="0"/>
              <a:t>№ </a:t>
            </a:r>
            <a:r>
              <a:rPr lang="ru-RU" sz="2000" dirty="0"/>
              <a:t>5, 2015.</a:t>
            </a:r>
          </a:p>
          <a:p>
            <a:pPr>
              <a:buNone/>
            </a:pPr>
            <a:r>
              <a:rPr lang="ru-RU" sz="2000" dirty="0" smtClean="0"/>
              <a:t>                2</a:t>
            </a:r>
            <a:r>
              <a:rPr lang="ru-RU" sz="2000" dirty="0"/>
              <a:t>. Крылова Н. Б. Свободное воспитание в </a:t>
            </a:r>
            <a:r>
              <a:rPr lang="ru-RU" sz="2000" dirty="0" smtClean="0"/>
              <a:t>семье </a:t>
            </a:r>
            <a:r>
              <a:rPr lang="ru-RU" sz="2000" dirty="0"/>
              <a:t>и школе: культурные практики детей. - М.: </a:t>
            </a:r>
            <a:r>
              <a:rPr lang="ru-RU" sz="2000" dirty="0" smtClean="0"/>
              <a:t>Сентябрь</a:t>
            </a:r>
            <a:r>
              <a:rPr lang="ru-RU" sz="2000" dirty="0"/>
              <a:t>, 2007. </a:t>
            </a:r>
          </a:p>
          <a:p>
            <a:pPr>
              <a:buNone/>
            </a:pPr>
            <a:r>
              <a:rPr lang="ru-RU" sz="2000" dirty="0" smtClean="0"/>
              <a:t>                3</a:t>
            </a:r>
            <a:r>
              <a:rPr lang="ru-RU" sz="2000" dirty="0"/>
              <a:t>. Тренды образования 2018. </a:t>
            </a:r>
            <a:r>
              <a:rPr lang="ru-RU" sz="2000" dirty="0" smtClean="0"/>
              <a:t>- http</a:t>
            </a:r>
            <a:r>
              <a:rPr lang="ru-RU" sz="2000" dirty="0"/>
              <a:t>://trends.skolkovo.ru</a:t>
            </a:r>
          </a:p>
          <a:p>
            <a:pPr>
              <a:buNone/>
            </a:pPr>
            <a:r>
              <a:rPr lang="ru-RU" sz="2000" dirty="0" smtClean="0"/>
              <a:t>                4</a:t>
            </a:r>
            <a:r>
              <a:rPr lang="ru-RU" sz="2000" dirty="0"/>
              <a:t>. Трудовое воспитание в семье: социальный </a:t>
            </a:r>
            <a:r>
              <a:rPr lang="ru-RU" sz="2000" dirty="0" smtClean="0"/>
              <a:t>проект </a:t>
            </a:r>
            <a:r>
              <a:rPr lang="ru-RU" sz="2000" dirty="0"/>
              <a:t>«Семья и трудовое воспитание </a:t>
            </a:r>
            <a:r>
              <a:rPr lang="ru-RU" sz="2000" dirty="0" smtClean="0"/>
              <a:t>подрастающего </a:t>
            </a:r>
            <a:r>
              <a:rPr lang="ru-RU" sz="2000" dirty="0"/>
              <a:t>поколения в контексте Стратегии воспитания </a:t>
            </a:r>
            <a:r>
              <a:rPr lang="ru-RU" sz="2000" dirty="0" smtClean="0"/>
              <a:t>в </a:t>
            </a:r>
            <a:r>
              <a:rPr lang="ru-RU" sz="2000" dirty="0"/>
              <a:t>Российской Федерации на период до 2025 года» </a:t>
            </a:r>
            <a:r>
              <a:rPr lang="ru-RU" sz="2000" dirty="0" smtClean="0"/>
              <a:t>(</a:t>
            </a:r>
            <a:r>
              <a:rPr lang="ru-RU" sz="2000" dirty="0"/>
              <a:t>2-й этап): Библиотечка для родителей: в 2 ч. Ч. 1 / </a:t>
            </a:r>
            <a:r>
              <a:rPr lang="ru-RU" sz="2000" dirty="0" smtClean="0"/>
              <a:t>под </a:t>
            </a:r>
            <a:r>
              <a:rPr lang="ru-RU" sz="2000" dirty="0"/>
              <a:t>ред. Г.И. </a:t>
            </a:r>
            <a:r>
              <a:rPr lang="ru-RU" sz="2000" dirty="0" err="1"/>
              <a:t>Климантовой</a:t>
            </a:r>
            <a:r>
              <a:rPr lang="ru-RU" sz="2000" dirty="0"/>
              <a:t>. – М.: Квант Медиа, </a:t>
            </a:r>
            <a:r>
              <a:rPr lang="ru-RU" sz="2000" dirty="0" smtClean="0"/>
              <a:t>2018</a:t>
            </a:r>
            <a:r>
              <a:rPr lang="ru-RU" sz="2000" dirty="0"/>
              <a:t>. </a:t>
            </a:r>
            <a:r>
              <a:rPr lang="ru-RU" sz="2000" dirty="0" smtClean="0"/>
              <a:t>     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5</a:t>
            </a:r>
            <a:r>
              <a:rPr lang="ru-RU" sz="2000" dirty="0"/>
              <a:t>. Федеральный Государственный </a:t>
            </a:r>
            <a:r>
              <a:rPr lang="ru-RU" sz="2000" dirty="0" smtClean="0"/>
              <a:t>Образовательный </a:t>
            </a:r>
            <a:r>
              <a:rPr lang="ru-RU" sz="2000" dirty="0"/>
              <a:t>Стандарт дошкольного образования                        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8162"/>
            <a:ext cx="842493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dirty="0" lang="ru-RU" smtClean="0" sz="5400">
                <a:latin charset="0" pitchFamily="34" typeface="Arial Black"/>
              </a:rPr>
              <a:t>СПАСИБО </a:t>
            </a:r>
            <a:br>
              <a:rPr dirty="0" lang="ru-RU" smtClean="0" sz="5400">
                <a:latin charset="0" pitchFamily="34" typeface="Arial Black"/>
              </a:rPr>
            </a:br>
            <a:r>
              <a:rPr dirty="0" lang="ru-RU" smtClean="0" sz="5400">
                <a:latin charset="0" pitchFamily="34" typeface="Arial Black"/>
              </a:rPr>
              <a:t>ЗА </a:t>
            </a:r>
            <a:br>
              <a:rPr dirty="0" lang="ru-RU" smtClean="0" sz="5400">
                <a:latin charset="0" pitchFamily="34" typeface="Arial Black"/>
              </a:rPr>
            </a:br>
            <a:r>
              <a:rPr dirty="0" lang="ru-RU" smtClean="0" sz="5400">
                <a:latin charset="0" pitchFamily="34" typeface="Arial Black"/>
              </a:rPr>
              <a:t>ВНИМАНИЕ!</a:t>
            </a:r>
            <a:endParaRPr dirty="0" lang="ru-RU" sz="5400">
              <a:latin charset="0" pitchFamily="34" typeface="Arial Black"/>
            </a:endParaRPr>
          </a:p>
        </p:txBody>
      </p:sp>
      <p:pic>
        <p:nvPicPr>
          <p:cNvPr descr="1-logo-vospitat-cheloveka-1-768x699" id="4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5577849" y="4179971"/>
            <a:ext cx="3119295" cy="26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16632"/>
            <a:ext cx="7467600" cy="1872208"/>
          </a:xfrm>
        </p:spPr>
        <p:txBody>
          <a:bodyPr>
            <a:normAutofit/>
          </a:bodyPr>
          <a:lstStyle/>
          <a:p>
            <a:pPr algn="just"/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Цель – </a:t>
            </a: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</a:t>
            </a:r>
            <a:r>
              <a:rPr dirty="0" lang="ru-RU" smtClean="0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рганизовать </a:t>
            </a:r>
            <a:r>
              <a:rPr dirty="0" lang="ru-RU" sz="24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взаимодействие с родителями (по типу культурных практик) с целью накопления у них положительного опыта трудового воспитания своих детей в семье. </a:t>
            </a:r>
          </a:p>
        </p:txBody>
      </p:sp>
      <p:pic>
        <p:nvPicPr>
          <p:cNvPr descr="1-logo-vospitat-cheloveka-1-768x699" id="2050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457200" y="3789040"/>
            <a:ext cx="2735911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с родителями.jpg" id="4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64904"/>
            <a:ext cx="5408829" cy="295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493" y="-194246"/>
            <a:ext cx="7416824" cy="936104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400">
                <a:ln w="1905"/>
                <a:solidFill>
                  <a:schemeClr val="tx1"/>
                </a:soli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  <a:latin charset="0" pitchFamily="34" typeface="Arial Black"/>
              </a:rPr>
              <a:t>Задачи:</a:t>
            </a:r>
            <a:endParaRPr dirty="0" lang="ru-RU" sz="2400">
              <a:ln w="1905"/>
              <a:solidFill>
                <a:schemeClr val="tx1"/>
              </a:soli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  <a:latin charset="0" pitchFamily="34" typeface="Arial Black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 sz="quarter"/>
            <p:extLst>
              <p:ext uri="{D42A27DB-BD31-4B8C-83A1-F6EECF244321}">
                <p14:modId xmlns:p14="http://schemas.microsoft.com/office/powerpoint/2010/main" xmlns="" val="2400555"/>
              </p:ext>
            </p:extLst>
          </p:nvPr>
        </p:nvGraphicFramePr>
        <p:xfrm>
          <a:off x="600179" y="692695"/>
          <a:ext cx="7992888" cy="6039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5" r:dm="rId2" r:lo="rId3" r:qs="rId4"/>
          </a:graphicData>
        </a:graphic>
      </p:graphicFrame>
      <p:pic>
        <p:nvPicPr>
          <p:cNvPr descr="1-logo-vospitat-cheloveka-1-768x699" id="6" name="Рисунок 3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1"/>
          <a:stretch>
            <a:fillRect/>
          </a:stretch>
        </p:blipFill>
        <p:spPr bwMode="auto">
          <a:xfrm>
            <a:off x="7524328" y="260648"/>
            <a:ext cx="1266234" cy="108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rrowheads="1"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804201"/>
            <a:ext cx="6609781" cy="59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Условия для развертывания родителями самостоятельных практик труда и трудового воспитания </a:t>
            </a:r>
            <a:r>
              <a:rPr 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</a:rPr>
              <a:t>семье: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20840"/>
            <a:ext cx="7200800" cy="3330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1. Самоанализ профессионального  труда  </a:t>
            </a:r>
            <a:r>
              <a:rPr lang="ru-RU" dirty="0" smtClean="0"/>
              <a:t>как  </a:t>
            </a:r>
            <a:r>
              <a:rPr lang="ru-RU" dirty="0" smtClean="0"/>
              <a:t>деятельности.</a:t>
            </a:r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2.Самоорганизация  трудового  воспитания </a:t>
            </a:r>
            <a:r>
              <a:rPr lang="ru-RU" dirty="0" smtClean="0"/>
              <a:t>ребенка в </a:t>
            </a:r>
            <a:r>
              <a:rPr lang="ru-RU" dirty="0" smtClean="0"/>
              <a:t>семье.</a:t>
            </a:r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3.Самоанализ  педагогических возможностей .</a:t>
            </a:r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4. Жизненные  </a:t>
            </a:r>
            <a:r>
              <a:rPr lang="ru-RU" dirty="0" smtClean="0"/>
              <a:t>пробы </a:t>
            </a:r>
            <a:r>
              <a:rPr lang="ru-RU" dirty="0" smtClean="0"/>
              <a:t>новых  </a:t>
            </a:r>
            <a:r>
              <a:rPr lang="ru-RU" dirty="0" smtClean="0"/>
              <a:t>способов  </a:t>
            </a:r>
            <a:r>
              <a:rPr lang="ru-RU" dirty="0" smtClean="0"/>
              <a:t>поведения  </a:t>
            </a:r>
            <a:r>
              <a:rPr lang="ru-RU" dirty="0" smtClean="0"/>
              <a:t>в  семье  и 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о</a:t>
            </a:r>
            <a:r>
              <a:rPr lang="ru-RU" dirty="0" smtClean="0"/>
              <a:t>бществе.</a:t>
            </a:r>
            <a:endParaRPr lang="ru-RU" dirty="0" smtClean="0"/>
          </a:p>
          <a:p>
            <a:pPr>
              <a:lnSpc>
                <a:spcPct val="200000"/>
              </a:lnSpc>
            </a:pPr>
            <a:r>
              <a:rPr lang="ru-RU" dirty="0" smtClean="0"/>
              <a:t>5.Появление  </a:t>
            </a:r>
            <a:r>
              <a:rPr lang="ru-RU" dirty="0" smtClean="0"/>
              <a:t>нового </a:t>
            </a:r>
            <a:r>
              <a:rPr lang="ru-RU" dirty="0" smtClean="0"/>
              <a:t>культурного  </a:t>
            </a:r>
            <a:r>
              <a:rPr lang="ru-RU" dirty="0" smtClean="0"/>
              <a:t>уклада </a:t>
            </a:r>
            <a:r>
              <a:rPr lang="ru-RU" dirty="0" smtClean="0"/>
              <a:t> жизни семьи.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Модель организации культурных практик накопления у родителей положительного опыта </a:t>
            </a:r>
            <a:r>
              <a:rPr lang="ru-RU" sz="2000" b="1" dirty="0" smtClean="0">
                <a:solidFill>
                  <a:schemeClr val="tx1"/>
                </a:solidFill>
              </a:rPr>
              <a:t>трудового </a:t>
            </a:r>
            <a:r>
              <a:rPr lang="ru-RU" sz="2000" b="1" dirty="0" smtClean="0">
                <a:solidFill>
                  <a:schemeClr val="tx1"/>
                </a:solidFill>
              </a:rPr>
              <a:t>воспитания своих детей в семье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Педагог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5934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1.Компетентен </a:t>
            </a:r>
            <a:r>
              <a:rPr lang="ru-RU" dirty="0" smtClean="0"/>
              <a:t>в области </a:t>
            </a:r>
            <a:r>
              <a:rPr lang="ru-RU" dirty="0" smtClean="0"/>
              <a:t>культурной </a:t>
            </a:r>
            <a:r>
              <a:rPr lang="ru-RU" dirty="0" smtClean="0"/>
              <a:t>практики. Способен </a:t>
            </a:r>
            <a:r>
              <a:rPr lang="ru-RU" dirty="0" smtClean="0"/>
              <a:t>вычленять  </a:t>
            </a:r>
            <a:r>
              <a:rPr lang="ru-RU" dirty="0" smtClean="0"/>
              <a:t>интересы  не  только  </a:t>
            </a:r>
            <a:r>
              <a:rPr lang="ru-RU" dirty="0" smtClean="0"/>
              <a:t>ребенка</a:t>
            </a:r>
            <a:r>
              <a:rPr lang="ru-RU" dirty="0" smtClean="0"/>
              <a:t>, но и его родителей. 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2.Организовывает  </a:t>
            </a:r>
            <a:r>
              <a:rPr lang="ru-RU" dirty="0" smtClean="0"/>
              <a:t>среду  и  содержание </a:t>
            </a:r>
            <a:r>
              <a:rPr lang="ru-RU" dirty="0" smtClean="0"/>
              <a:t>деятельности  </a:t>
            </a:r>
            <a:r>
              <a:rPr lang="ru-RU" dirty="0" smtClean="0"/>
              <a:t>для  развития  у  детей  и </a:t>
            </a:r>
            <a:r>
              <a:rPr lang="ru-RU" dirty="0" smtClean="0"/>
              <a:t> взрослых  </a:t>
            </a:r>
            <a:r>
              <a:rPr lang="ru-RU" dirty="0" smtClean="0"/>
              <a:t>желания  и  интереса  </a:t>
            </a:r>
            <a:r>
              <a:rPr lang="ru-RU" dirty="0" smtClean="0"/>
              <a:t>действовать </a:t>
            </a:r>
            <a:r>
              <a:rPr lang="ru-RU" dirty="0" smtClean="0"/>
              <a:t>самостоятельно.</a:t>
            </a:r>
          </a:p>
          <a:p>
            <a:pPr>
              <a:lnSpc>
                <a:spcPct val="200000"/>
              </a:lnSpc>
            </a:pPr>
            <a:r>
              <a:rPr lang="ru-RU" dirty="0" smtClean="0"/>
              <a:t>3.Создает  </a:t>
            </a:r>
            <a:r>
              <a:rPr lang="ru-RU" dirty="0" smtClean="0"/>
              <a:t>интригующее </a:t>
            </a:r>
            <a:r>
              <a:rPr lang="ru-RU" dirty="0" smtClean="0"/>
              <a:t>начало</a:t>
            </a:r>
            <a:r>
              <a:rPr lang="ru-RU" dirty="0" smtClean="0"/>
              <a:t>, проблемную </a:t>
            </a:r>
            <a:r>
              <a:rPr lang="ru-RU" dirty="0" smtClean="0"/>
              <a:t>ситуацию </a:t>
            </a:r>
            <a:r>
              <a:rPr lang="ru-RU" dirty="0" smtClean="0"/>
              <a:t>для «запуска» </a:t>
            </a:r>
            <a:r>
              <a:rPr lang="ru-RU" dirty="0" smtClean="0"/>
              <a:t>культурной </a:t>
            </a:r>
            <a:r>
              <a:rPr lang="ru-RU" dirty="0" smtClean="0"/>
              <a:t>практики.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385175" cy="79208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b="1"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34" typeface="Arial Black"/>
              </a:rPr>
              <a:t/>
            </a:r>
            <a:br>
              <a:rPr b="1" dirty="0" lang="ru-RU" smtClean="0" sz="2800">
                <a:solidFill>
                  <a:schemeClr val="accent2">
                    <a:lumMod val="50000"/>
                  </a:schemeClr>
                </a:solidFill>
                <a:latin charset="0" pitchFamily="34" typeface="Arial Black"/>
              </a:rPr>
            </a:br>
            <a:r>
              <a:rPr b="1" dirty="0" lang="ru-RU" smtClean="0" sz="2400">
                <a:solidFill>
                  <a:schemeClr val="accent6">
                    <a:lumMod val="50000"/>
                  </a:schemeClr>
                </a:solidFill>
                <a:latin charset="0" pitchFamily="34" typeface="Arial Black"/>
              </a:rPr>
              <a:t> </a:t>
            </a:r>
            <a:r>
              <a:rPr dirty="0" lang="ru-RU" smtClean="0" sz="40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Используемые  педагогические технологии 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 sz="quarter"/>
          </p:nvPr>
        </p:nvSpPr>
        <p:spPr>
          <a:xfrm>
            <a:off x="107504" y="692696"/>
            <a:ext cx="8643937" cy="6286500"/>
          </a:xfrm>
        </p:spPr>
        <p:txBody>
          <a:bodyPr>
            <a:normAutofit fontScale="92500" lnSpcReduction="10000"/>
          </a:bodyPr>
          <a:lstStyle/>
          <a:p>
            <a:endParaRPr b="1" dirty="0" lang="ru-RU" smtClean="0" sz="1800">
              <a:latin charset="0" pitchFamily="34" typeface="Arial Black"/>
              <a:cs charset="0" pitchFamily="18" typeface="Times New Roman"/>
            </a:endParaRPr>
          </a:p>
          <a:p>
            <a:endParaRPr b="1" dirty="0" lang="ru-RU" smtClean="0" sz="1800">
              <a:latin charset="0" pitchFamily="34" typeface="Arial Black"/>
              <a:cs charset="0" pitchFamily="18" typeface="Times New Roman"/>
            </a:endParaRPr>
          </a:p>
          <a:p>
            <a:pPr indent="0" marL="0">
              <a:buNone/>
            </a:pPr>
            <a:endParaRPr b="1" dirty="0" lang="ru-RU" smtClean="0" sz="1800">
              <a:latin charset="0" pitchFamily="34" typeface="Arial Black"/>
              <a:cs charset="0" pitchFamily="18" typeface="Times New Roman"/>
            </a:endParaRPr>
          </a:p>
          <a:p>
            <a:pPr>
              <a:buFont charset="2" pitchFamily="2" typeface="Wingdings"/>
              <a:buChar char="Ø"/>
            </a:pP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взаимодействия с</a:t>
            </a:r>
          </a:p>
          <a:p>
            <a:pPr indent="0" marL="0">
              <a:buNone/>
            </a:pP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   родителями воспитанников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 indent="0" marL="0">
              <a:buNone/>
            </a:pPr>
            <a:endParaRPr b="1" dirty="0" lang="ru-RU" smtClean="0" sz="1800">
              <a:latin charset="0" pitchFamily="34" typeface="Arial Black"/>
              <a:cs charset="0" pitchFamily="18" typeface="Times New Roman"/>
            </a:endParaRPr>
          </a:p>
          <a:p>
            <a:pPr algn="r" indent="0" marL="0">
              <a:buNone/>
            </a:pPr>
            <a:r>
              <a:rPr b="1" dirty="0" lang="ru-RU" smtClean="0" sz="1800">
                <a:latin charset="0" pitchFamily="34" typeface="Arial Black"/>
                <a:cs charset="0" pitchFamily="18" typeface="Times New Roman"/>
              </a:rPr>
              <a:t>Формы  взаимодействия: </a:t>
            </a:r>
            <a:endParaRPr b="1" dirty="0" lang="ru-RU" smtClean="0" sz="2400">
              <a:solidFill>
                <a:srgbClr val="7030A0"/>
              </a:solidFill>
              <a:latin charset="0" pitchFamily="34" typeface="Arial Black"/>
              <a:cs charset="0" pitchFamily="18" typeface="Times New Roman"/>
            </a:endParaRPr>
          </a:p>
          <a:p>
            <a:pPr algn="r" eaLnBrk="1" hangingPunct="1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анкетирование, 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беседы, ролевые игры,</a:t>
            </a:r>
            <a:endParaRPr dirty="0" lang="ru-RU" smtClean="0" sz="2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   «Дни добрых дел», </a:t>
            </a: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«Говорят дети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»,  </a:t>
            </a:r>
          </a:p>
          <a:p>
            <a:pPr algn="r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   прямое обучение, </a:t>
            </a:r>
          </a:p>
          <a:p>
            <a:pPr algn="r">
              <a:buFontTx/>
              <a:buNone/>
            </a:pP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т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ренинги для родителей и детей,</a:t>
            </a:r>
          </a:p>
          <a:p>
            <a:pPr algn="r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 семейные проекты, творческие конкурсы,</a:t>
            </a:r>
          </a:p>
          <a:p>
            <a:pPr algn="r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 выставки, </a:t>
            </a:r>
          </a:p>
          <a:p>
            <a:pPr algn="r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презентации,                                                             </a:t>
            </a:r>
            <a:endParaRPr dirty="0" lang="ru-RU" sz="2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>
              <a:buFontTx/>
              <a:buNone/>
            </a:pPr>
            <a:r>
              <a:rPr dirty="0" lang="ru-RU" sz="22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   </a:t>
            </a: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«Встречи с интересными людьми», экскурсии.</a:t>
            </a:r>
          </a:p>
          <a:p>
            <a:pPr algn="r">
              <a:buFontTx/>
              <a:buNone/>
            </a:pPr>
            <a:r>
              <a:rPr dirty="0" lang="ru-RU" smtClean="0" sz="22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  </a:t>
            </a:r>
          </a:p>
          <a:p>
            <a:pPr algn="r" eaLnBrk="1" hangingPunct="1">
              <a:buFontTx/>
              <a:buNone/>
            </a:pPr>
            <a:r>
              <a:rPr b="1" dirty="0" lang="ru-RU" smtClean="0" sz="20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    </a:t>
            </a:r>
          </a:p>
        </p:txBody>
      </p:sp>
      <p:pic>
        <p:nvPicPr>
          <p:cNvPr descr="1-logo-vospitat-cheloveka-1-768x699" id="4" name="Рисунок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355041" y="4046153"/>
            <a:ext cx="3240360" cy="278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ристина\Desktop\РАБОТА\Конкурсы\Воспитатьчеловека\Для Е.А\IMG-20230527-WA00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8342" y="214944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кристина\Desktop\РАБОТА\Конкурсы\Воспитатьчеловека\Для Е.А\IMG-20230526-WA01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98637" y="293654"/>
            <a:ext cx="2826315" cy="376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5112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Презентации: «Как я помогаю дома»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5" descr="C:\Users\кристина\Desktop\РАБОТА\Конкурсы\Воспитатьчеловека\Для Е.А\IMG-20230527-WA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5" y="3510789"/>
            <a:ext cx="2438399" cy="325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54407" y="3059668"/>
            <a:ext cx="3865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книг: «Мой труд в детстве»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C:\Users\кристина\Desktop\РАБОТА\Конкурсы\Воспитатьчеловека\Для Е.А\мастер-класс уборки игрушек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13715"/>
            <a:ext cx="3264363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682479"/>
            <a:ext cx="5112567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«Действенные советы: «Как приучить ребенка убирать игрушки за собой»</a:t>
            </a:r>
          </a:p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FE8637"/>
              </a:buClr>
              <a:buSzPct val="70000"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0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кристина\Desktop\РАБОТА\Конкурсы\Воспитатьчеловека\Для Е.А\собрание с родителями.jpg" id="8194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489" y="703137"/>
            <a:ext cx="3599777" cy="256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4151" y="188640"/>
            <a:ext cx="3989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«Тренинги </a:t>
            </a:r>
            <a:r>
              <a:rPr dirty="0" lang="ru-RU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родителей и </a:t>
            </a:r>
            <a:r>
              <a:rPr dirty="0" lang="ru-RU" smtClean="0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детей»</a:t>
            </a:r>
            <a:endParaRPr dirty="0" lang="ru-RU" sz="2000"/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" l="69" r="9" t="4"/>
          <a:stretch/>
        </p:blipFill>
        <p:spPr bwMode="auto">
          <a:xfrm>
            <a:off x="4572000" y="1700808"/>
            <a:ext cx="3923289" cy="2846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37283" y="908720"/>
            <a:ext cx="39428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dirty="0" lang="ru-RU" smtClean="0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«Участие в творческих конкурсах </a:t>
            </a:r>
          </a:p>
          <a:p>
            <a:pPr algn="ctr" lvl="0"/>
            <a:r>
              <a:rPr dirty="0" lang="ru-RU" smtClean="0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детей и родителей»</a:t>
            </a:r>
            <a:endParaRPr dirty="0" lang="ru-RU" sz="2000">
              <a:solidFill>
                <a:prstClr val="black"/>
              </a:solidFill>
            </a:endParaRPr>
          </a:p>
        </p:txBody>
      </p:sp>
      <p:pic>
        <p:nvPicPr>
          <p:cNvPr descr="C:\Users\кристина\Desktop\Печатать летом\9 мая\IMG_20230504_105839.jpg" id="1027" name="Picture 3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52" y="3788779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90558" y="3356992"/>
            <a:ext cx="24615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dirty="0" lang="ru-RU" smtClean="0" sz="2000">
                <a:solidFill>
                  <a:prstClr val="black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«Выставки поделок»</a:t>
            </a:r>
            <a:endParaRPr dirty="0" lang="ru-RU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12865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744" y="260648"/>
            <a:ext cx="7467600" cy="2650306"/>
          </a:xfrm>
        </p:spPr>
        <p:txBody>
          <a:bodyPr>
            <a:normAutofit/>
          </a:bodyPr>
          <a:lstStyle/>
          <a:p>
            <a:r>
              <a:rPr dirty="0" lang="ru-RU">
                <a:solidFill>
                  <a:schemeClr val="tx1"/>
                </a:solidFill>
              </a:rPr>
              <a:t>Одной из интересных современных </a:t>
            </a:r>
            <a:r>
              <a:rPr dirty="0" lang="ru-RU" smtClean="0">
                <a:solidFill>
                  <a:schemeClr val="tx1"/>
                </a:solidFill>
              </a:rPr>
              <a:t>форм работы с детьми и родителями является «Встречи с интересными людьми».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descr="1-logo-vospitat-cheloveka-1-768x699" id="3" name="Рисунок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2"/>
          <a:stretch>
            <a:fillRect/>
          </a:stretch>
        </p:blipFill>
        <p:spPr bwMode="auto">
          <a:xfrm>
            <a:off x="6572814" y="4847524"/>
            <a:ext cx="2341747" cy="201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кристина\Desktop\РАБОТА\Конкурсы\Воспитатьчеловека\Для Е.А\Встречи с интересными людьми\Рисунок1.jpg" id="4098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92598"/>
            <a:ext cx="4352337" cy="244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367665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942102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1175</TotalTime>
  <Words>684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 «Трудовое воспитание»  «ОРГАНИЗАЦИЯ В ДОШКОЛЬНОМ ОБРАЗОВАТЕЛЬНОМ УЧРЕЖДЕНИИ КУЛЬТУРНЫХ ПРАКТИК НАКОПЛЕНИЯ У РОДИТЕЛЕЙ ПОЛОЖИТЕЛЬНОГО ОПЫТА ТРУДОВОГО  ВОСПИТАНИЯ ДЕТЕЙ»  </vt:lpstr>
      <vt:lpstr>Цель – организовать взаимодействие с родителями (по типу культурных практик) с целью накопления у них положительного опыта трудового воспитания своих детей в семье. </vt:lpstr>
      <vt:lpstr>Задачи:</vt:lpstr>
      <vt:lpstr>Условия для развертывания родителями самостоятельных практик труда и трудового воспитания в семье:</vt:lpstr>
      <vt:lpstr>Модель организации культурных практик накопления у родителей положительного опыта трудового воспитания своих детей в семье  Педагог</vt:lpstr>
      <vt:lpstr>  Используемые  педагогические технологии </vt:lpstr>
      <vt:lpstr>Слайд 7</vt:lpstr>
      <vt:lpstr>Слайд 8</vt:lpstr>
      <vt:lpstr>Одной из интересных современных форм работы с детьми и родителями является «Встречи с интересными людьми». </vt:lpstr>
      <vt:lpstr>Слайд 10</vt:lpstr>
      <vt:lpstr>Слайд 11</vt:lpstr>
      <vt:lpstr>Слайд 12</vt:lpstr>
      <vt:lpstr>Слайд 13</vt:lpstr>
      <vt:lpstr>Ожидаемые конечные результаты</vt:lpstr>
      <vt:lpstr>Результативность участия в профессиональных конкурсах </vt:lpstr>
      <vt:lpstr>Слайд 16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«МЫ ТАКИЕ РАЗНЫЕ –  В ЭТОМ ВЕСЬ СЕКРЕТ» программа воспитательной работы  с учащимися  начальной школы</dc:title>
  <dc:creator>Nastya</dc:creator>
  <cp:lastModifiedBy>Любовь Струкова</cp:lastModifiedBy>
  <cp:revision>139</cp:revision>
  <dcterms:created xsi:type="dcterms:W3CDTF">2012-11-18T12:09:15Z</dcterms:created>
  <dcterms:modified xsi:type="dcterms:W3CDTF">2023-05-29T05:58:25Z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707170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