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80" r:id="rId2"/>
    <p:sldId id="289" r:id="rId3"/>
    <p:sldId id="292" r:id="rId4"/>
    <p:sldId id="298" r:id="rId5"/>
    <p:sldId id="282" r:id="rId6"/>
    <p:sldId id="284" r:id="rId7"/>
    <p:sldId id="287" r:id="rId8"/>
    <p:sldId id="288" r:id="rId9"/>
    <p:sldId id="285" r:id="rId10"/>
    <p:sldId id="286" r:id="rId11"/>
    <p:sldId id="295" r:id="rId12"/>
    <p:sldId id="290" r:id="rId13"/>
    <p:sldId id="281" r:id="rId14"/>
    <p:sldId id="297" r:id="rId15"/>
    <p:sldId id="267" r:id="rId16"/>
    <p:sldId id="299" r:id="rId17"/>
    <p:sldId id="278" r:id="rId18"/>
    <p:sldId id="296" r:id="rId19"/>
    <p:sldId id="279" r:id="rId20"/>
    <p:sldId id="274" r:id="rId21"/>
    <p:sldId id="272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05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B8091F-5491-4B38-9E87-79BA1BEC8BCE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D05AF-C673-4674-993C-2BDCDB9872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491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516A3-8D58-43E3-9F42-DB3E95D7E33F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DC841-6718-4A2F-97DC-9504C44910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459F9-AE12-4473-A4B3-C74788AD7EE9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73FBC-3DE7-40DE-82FC-36A60FCAAD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9BD8D-B294-4064-9463-444C5A8A9E92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BC2EB-55B2-4BA4-B865-76E2050153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BACA5-4181-4995-82F6-A1F5CAFDB5D6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ACD19-884B-4DF0-AF41-785179AA21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2758D-1DCA-445E-A110-E203EEC7B69B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FFB34-7A20-4BDA-8F2A-54573D53F3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BA50C-545F-4372-8730-C007875BDA25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C64AD-F730-4FB5-BC1F-4A3A884232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BC488C-42AE-4B99-A2DD-ADED836CB210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5509C-55AC-43DB-9A49-2013E80719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4AE2B-01EB-429C-8F7A-73AA928243AB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5B01B-3419-433A-AEF5-025FC5BECB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45F46-F03A-409E-9F1E-43113FFFE003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038A6-0836-4DC2-A950-CE99790E28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F68B5-FE55-47C0-AABD-174E56D6D717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6A6E1-46EC-4E4D-A724-54DB8C5966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3BFA2-0695-4EBA-BA6D-0411E15646F6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CBB8E-4B22-42EC-BEC0-F1127A31F5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2A07B78-25E2-45A7-9FD7-A2BA21A9E72B}" type="datetimeFigureOut">
              <a:rPr lang="ru-RU"/>
              <a:pPr>
                <a:defRPr/>
              </a:pPr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2FF0B52-E9F8-45A0-B52D-025462C0E5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 ?><Relationships xmlns="http://schemas.openxmlformats.org/package/2006/relationships"><Relationship Id="rId3" Target="../media/image22.jpeg" Type="http://schemas.openxmlformats.org/officeDocument/2006/relationships/image"/><Relationship Id="rId2" Target="../media/image21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3.png" Type="http://schemas.openxmlformats.org/officeDocument/2006/relationships/image"/></Relationships>
</file>

<file path=ppt/slides/_rels/slide11.xml.rels><?xml version="1.0" encoding="UTF-8" standalone="yes" ?><Relationships xmlns="http://schemas.openxmlformats.org/package/2006/relationships"><Relationship Id="rId3" Target="../media/image25.jpeg" Type="http://schemas.openxmlformats.org/officeDocument/2006/relationships/image"/><Relationship Id="rId2" Target="../media/image24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6.png" Type="http://schemas.openxmlformats.org/officeDocument/2006/relationships/image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 ?><Relationships xmlns="http://schemas.openxmlformats.org/package/2006/relationships"><Relationship Id="rId3" Target="../media/image30.jpeg" Type="http://schemas.openxmlformats.org/officeDocument/2006/relationships/image"/><Relationship Id="rId2" Target="../media/image29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31.png" Type="http://schemas.openxmlformats.org/officeDocument/2006/relationships/image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7.xml.rels><?xml version="1.0" encoding="UTF-8" standalone="yes" ?><Relationships xmlns="http://schemas.openxmlformats.org/package/2006/relationships"><Relationship Id="rId3" Target="../media/image39.jpeg" Type="http://schemas.openxmlformats.org/officeDocument/2006/relationships/image"/><Relationship Id="rId2" Target="../media/image3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19.xml.rels><?xml version="1.0" encoding="UTF-8" standalone="yes" ?><Relationships xmlns="http://schemas.openxmlformats.org/package/2006/relationships"><Relationship Id="rId3" Target="../media/image44.jpeg" Type="http://schemas.openxmlformats.org/officeDocument/2006/relationships/image"/><Relationship Id="rId2" Target="../media/image43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45.jpeg" Type="http://schemas.openxmlformats.org/officeDocument/2006/relationships/image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1.png" Type="http://schemas.openxmlformats.org/officeDocument/2006/relationships/image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7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15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7.pn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media/image1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ег\Desktop\img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236" y="0"/>
            <a:ext cx="92544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573073"/>
            <a:ext cx="820891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ngsana New" pitchFamily="18" charset="-34"/>
              </a:rPr>
              <a:t>Предметно – пространственная развивающая среда в старшей логопедической группе </a:t>
            </a:r>
          </a:p>
          <a:p>
            <a:pPr algn="ctr"/>
            <a:r>
              <a:rPr lang="ru-RU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ngsana New" pitchFamily="18" charset="-34"/>
              </a:rPr>
              <a:t>д\с «Снежинка»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43708" y="2708920"/>
            <a:ext cx="5400600" cy="3600400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7000" r="-17000"/>
            </a:stretch>
          </a:blipFill>
          <a:ln w="19050" cap="flat" cmpd="sng" algn="ctr">
            <a:solidFill>
              <a:srgbClr val="B4DCFA">
                <a:lumMod val="50000"/>
              </a:srgbClr>
            </a:solidFill>
            <a:prstDash val="solid"/>
          </a:ln>
          <a:effectLst>
            <a:softEdge rad="127000"/>
          </a:effectLst>
        </p:spPr>
      </p:sp>
      <p:sp>
        <p:nvSpPr>
          <p:cNvPr id="5" name="Прямоугольник 4"/>
          <p:cNvSpPr/>
          <p:nvPr/>
        </p:nvSpPr>
        <p:spPr>
          <a:xfrm>
            <a:off x="2260440" y="552035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b="1" i="1" dirty="0" smtClean="0">
                <a:solidFill>
                  <a:srgbClr val="002060"/>
                </a:solidFill>
              </a:rPr>
              <a:t>Воспитатель: </a:t>
            </a:r>
            <a:r>
              <a:rPr lang="ru-RU" b="1" i="1" dirty="0" err="1" smtClean="0">
                <a:solidFill>
                  <a:srgbClr val="002060"/>
                </a:solidFill>
              </a:rPr>
              <a:t>Бекирова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b="1" i="1" dirty="0">
                <a:solidFill>
                  <a:srgbClr val="002060"/>
                </a:solidFill>
              </a:rPr>
              <a:t>К.С.</a:t>
            </a:r>
          </a:p>
          <a:p>
            <a:pPr lvl="0" algn="ctr"/>
            <a:r>
              <a:rPr lang="ru-RU" b="1" i="1" dirty="0">
                <a:solidFill>
                  <a:srgbClr val="002060"/>
                </a:solidFill>
              </a:rPr>
              <a:t>                         </a:t>
            </a:r>
            <a:r>
              <a:rPr lang="ru-RU" b="1" i="1" dirty="0" smtClean="0">
                <a:solidFill>
                  <a:srgbClr val="002060"/>
                </a:solidFill>
              </a:rPr>
              <a:t>     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6642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154" y="0"/>
            <a:ext cx="9192153" cy="6894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20740"/>
            <a:ext cx="3367902" cy="4488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14264"/>
            <a:ext cx="8923908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57490" y="2132856"/>
            <a:ext cx="3602942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- предметы зимней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одежды в уголок ряженья, настольные театры по сказкам «Морозко», «Зимовье зверей».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909131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52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C:\Users\Олег\Desktop\высшая категория\ППРС\«Мы играем» (музыкально  ( театральный центр)\Тема «Защитники Отечества»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40" y="1052736"/>
            <a:ext cx="4212468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40" y="188640"/>
            <a:ext cx="89249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21202" y="1219626"/>
            <a:ext cx="4032448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предметы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военной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одежды</a:t>
            </a:r>
            <a:r>
              <a:rPr lang="ru-RU" dirty="0">
                <a:latin typeface="Times New Roman"/>
                <a:ea typeface="Calibri"/>
                <a:cs typeface="Times New Roman"/>
              </a:rPr>
              <a:t>;</a:t>
            </a: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marL="285750" lvl="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куклы - </a:t>
            </a:r>
            <a:r>
              <a:rPr lang="ru-RU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солдатики из </a:t>
            </a: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пластиковых </a:t>
            </a:r>
            <a:r>
              <a:rPr lang="ru-RU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бутылок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к кукольным театрам по сказкам «Как заяц в армию собирался», «Каша из топора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»;</a:t>
            </a:r>
          </a:p>
          <a:p>
            <a:pPr marL="285750" lvl="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ширма «Военная часть», пальчиковый театр.</a:t>
            </a:r>
          </a:p>
          <a:p>
            <a:pPr marL="285750" lvl="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Ø"/>
            </a:pP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755090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65103" y="44624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lvl="0"/>
            <a:r>
              <a:rPr b="1" dirty="0" lang="ru-RU" sz="3600">
                <a:solidFill>
                  <a:srgbClr val="FF000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itchFamily="66" typeface="Comic Sans MS"/>
              </a:rPr>
              <a:t>Уголок физического развития</a:t>
            </a:r>
          </a:p>
        </p:txBody>
      </p:sp>
      <p:pic>
        <p:nvPicPr>
          <p:cNvPr descr="C:\Users\Олег\Desktop\IMG_20200111_161852.jpg" id="1029" name="Picture 5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" r="39" t="74"/>
          <a:stretch/>
        </p:blipFill>
        <p:spPr bwMode="auto">
          <a:xfrm>
            <a:off x="323528" y="1703652"/>
            <a:ext cx="3528392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067944" y="1700808"/>
            <a:ext cx="37868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dirty="0" lang="ru-RU" sz="1400">
                <a:latin typeface="Times New Roman"/>
                <a:ea typeface="Calibri"/>
              </a:rPr>
              <a:t>Развивать потребность в двигательной  активности; формировать желание заниматься зимними видами спорта, развивать быстроту, ловкость, координацию движений, умение действовать в команде, доставить удовольствие от игры со снегом, способствовать закаливанию </a:t>
            </a:r>
            <a:r>
              <a:rPr dirty="0" lang="ru-RU" smtClean="0" sz="1400">
                <a:latin typeface="Times New Roman"/>
                <a:ea typeface="Calibri"/>
              </a:rPr>
              <a:t>помог </a:t>
            </a:r>
            <a:r>
              <a:rPr dirty="0" lang="ru-RU" sz="1400">
                <a:latin typeface="Times New Roman"/>
                <a:ea typeface="Calibri"/>
              </a:rPr>
              <a:t>определенной спортивный инвентарь:  нестандартное оборудование снежки из ваты, </a:t>
            </a:r>
            <a:r>
              <a:rPr dirty="0" lang="ru-RU" smtClean="0" sz="1400">
                <a:latin typeface="Times New Roman"/>
                <a:ea typeface="Calibri"/>
              </a:rPr>
              <a:t>лыжи </a:t>
            </a:r>
            <a:r>
              <a:rPr dirty="0" lang="ru-RU" sz="1400">
                <a:latin typeface="Times New Roman"/>
                <a:ea typeface="Calibri"/>
              </a:rPr>
              <a:t>из пластиковых бутылок</a:t>
            </a:r>
            <a:r>
              <a:rPr dirty="0" lang="ru-RU" smtClean="0" sz="1400">
                <a:latin typeface="Times New Roman"/>
                <a:ea typeface="Calibri"/>
              </a:rPr>
              <a:t>,, </a:t>
            </a:r>
            <a:r>
              <a:rPr dirty="0" lang="ru-RU" sz="1400">
                <a:latin typeface="Times New Roman"/>
                <a:ea typeface="Calibri"/>
              </a:rPr>
              <a:t>большая настольная игра «Хоккей». клюшки, шайбы, альбом  с зимними видами </a:t>
            </a:r>
            <a:r>
              <a:rPr dirty="0" lang="ru-RU" smtClean="0" sz="1400">
                <a:latin typeface="Times New Roman"/>
                <a:ea typeface="Calibri"/>
              </a:rPr>
              <a:t>спорта.</a:t>
            </a:r>
            <a:endParaRPr dirty="0" lang="ru-RU" sz="1400"/>
          </a:p>
        </p:txBody>
      </p:sp>
    </p:spTree>
    <p:extLst>
      <p:ext uri="{BB962C8B-B14F-4D97-AF65-F5344CB8AC3E}">
        <p14:creationId xmlns:p14="http://schemas.microsoft.com/office/powerpoint/2010/main" val="1388437957"/>
      </p:ext>
    </p:extLst>
  </p:cSld>
  <p:clrMapOvr>
    <a:masterClrMapping/>
  </p:clrMapOvr>
  <p:transition/>
  <p:timing>
    <p:tnLst>
      <p:par>
        <p:cTn dur="indefinite" id="1" nodeType="tmRoot" restart="never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ег\Desktop\s1200 (1)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212976"/>
            <a:ext cx="4411216" cy="32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281" y="260648"/>
            <a:ext cx="7553325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1141841"/>
            <a:ext cx="59046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Актуализировать и пополнять словарь по темам «Зима», «Зимние забавы». Побуждать к рассказываю  том, что запечатлел на картине художник, узнавать и называть зимние явления. </a:t>
            </a:r>
          </a:p>
          <a:p>
            <a:r>
              <a:rPr lang="ru-RU" dirty="0"/>
              <a:t>настольно – печатные игры;</a:t>
            </a:r>
          </a:p>
          <a:p>
            <a:r>
              <a:rPr lang="ru-RU" dirty="0"/>
              <a:t>альбом по теме недели; книги, логопедическая тетрадь.</a:t>
            </a:r>
          </a:p>
        </p:txBody>
      </p:sp>
    </p:spTree>
    <p:extLst>
      <p:ext uri="{BB962C8B-B14F-4D97-AF65-F5344CB8AC3E}">
        <p14:creationId xmlns:p14="http://schemas.microsoft.com/office/powerpoint/2010/main" val="34319212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6" y="6121"/>
            <a:ext cx="91313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43" y="1268760"/>
            <a:ext cx="4464259" cy="3348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38" y="404664"/>
            <a:ext cx="7553325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0938" y="3573016"/>
            <a:ext cx="3576397" cy="2682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076056" y="1124744"/>
            <a:ext cx="38519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Актуализировать и пополнять словарь по теме недели:  настольно – печатные игры; альбом по теме недели; книги, логопедическая тетрадь, </a:t>
            </a:r>
            <a:r>
              <a:rPr lang="ru-RU" dirty="0" err="1">
                <a:solidFill>
                  <a:schemeClr val="bg1"/>
                </a:solidFill>
              </a:rPr>
              <a:t>Лэпбук</a:t>
            </a:r>
            <a:r>
              <a:rPr lang="ru-RU" dirty="0">
                <a:solidFill>
                  <a:schemeClr val="bg1"/>
                </a:solidFill>
              </a:rPr>
              <a:t> в виде танка; дидактические игры: лото «Армия», домино «Защитники Отечества».</a:t>
            </a:r>
          </a:p>
        </p:txBody>
      </p:sp>
    </p:spTree>
    <p:extLst>
      <p:ext uri="{BB962C8B-B14F-4D97-AF65-F5344CB8AC3E}">
        <p14:creationId xmlns:p14="http://schemas.microsoft.com/office/powerpoint/2010/main" val="9960943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extBox 3"/>
          <p:cNvSpPr txBox="1">
            <a:spLocks noChangeArrowheads="1"/>
          </p:cNvSpPr>
          <p:nvPr/>
        </p:nvSpPr>
        <p:spPr bwMode="auto">
          <a:xfrm>
            <a:off x="107950" y="5589588"/>
            <a:ext cx="88566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dirty="0">
              <a:latin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-99392"/>
            <a:ext cx="8892480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  <a:cs typeface="+mn-cs"/>
            </a:endParaRPr>
          </a:p>
        </p:txBody>
      </p:sp>
      <p:pic>
        <p:nvPicPr>
          <p:cNvPr id="10" name="Picture 2" descr="C:\Users\Олег\Desktop\s1200 (3)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371321"/>
            <a:ext cx="4992555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476671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Уголок патриотического воспитания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лег\Desktop\s1200 (3)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3191"/>
            <a:ext cx="9284896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7278" y="2420888"/>
            <a:ext cx="5517749" cy="413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908720"/>
            <a:ext cx="8568952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Формировать исследовательский и познавательный интерес в ходе экспериментирования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красками (Опыт: «Цвет хаки – какой это цвет?» 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Способствовать расширению представлений детей о получении нового цвета (хаки) путем смешивания красок.  Оборудование: гуашь разных цветов, палитра, кисти.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423170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0" y="0"/>
            <a:ext cx="91757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072750"/>
            <a:ext cx="5400600" cy="405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404664"/>
            <a:ext cx="7344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Уголок 	конструирования и строительных игр</a:t>
            </a:r>
          </a:p>
        </p:txBody>
      </p:sp>
    </p:spTree>
    <p:extLst>
      <p:ext uri="{BB962C8B-B14F-4D97-AF65-F5344CB8AC3E}">
        <p14:creationId xmlns:p14="http://schemas.microsoft.com/office/powerpoint/2010/main" val="19802690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824" y="-15040"/>
            <a:ext cx="917682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276" y="3140968"/>
            <a:ext cx="4116724" cy="3087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260648"/>
            <a:ext cx="8521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Уголки 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сюжетно - ролевых игр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59" y="2492896"/>
            <a:ext cx="4116724" cy="3087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788277"/>
            <a:ext cx="4572000" cy="156318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latin typeface="Times New Roman"/>
                <a:ea typeface="Calibri"/>
                <a:cs typeface="Times New Roman"/>
              </a:rPr>
              <a:t>С/Р игр «Для девочек при помощи ширмы иллюстраций оформили с\р игру «Санитары» . Куклы в военной одежде: моряка и </a:t>
            </a:r>
            <a:r>
              <a:rPr lang="ru-RU" sz="1400" b="1" dirty="0" smtClean="0">
                <a:latin typeface="Times New Roman"/>
                <a:ea typeface="Calibri"/>
                <a:cs typeface="Times New Roman"/>
              </a:rPr>
              <a:t>солдата.</a:t>
            </a:r>
            <a:endParaRPr lang="ru-RU" sz="1400" dirty="0" smtClean="0"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sz="1400" b="1" dirty="0"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latin typeface="Times New Roman"/>
                <a:ea typeface="Calibri"/>
                <a:cs typeface="Times New Roman"/>
              </a:rPr>
              <a:t>В </a:t>
            </a:r>
            <a:r>
              <a:rPr lang="ru-RU" sz="1400" b="1" dirty="0">
                <a:latin typeface="Times New Roman"/>
                <a:ea typeface="Calibri"/>
                <a:cs typeface="Times New Roman"/>
              </a:rPr>
              <a:t>с\р уголке для мальчиков подобраны атрибуты для игр «Солдаты»,  «На корабле»,  «На военной машине»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 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55587" y="23385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b="1" dirty="0" smtClean="0"/>
              <a:t>Макет сделанный детьми «Военная база»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1248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74"/>
            <a:ext cx="9334488" cy="7012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16640" y="404664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Уголки 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сюжетно 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- ролевых игр</a:t>
            </a:r>
          </a:p>
        </p:txBody>
      </p:sp>
      <p:pic>
        <p:nvPicPr>
          <p:cNvPr id="1027" name="Picture 3" descr="C:\Users\Олег\Desktop\высшая категория\ППРС\«Мы играем» (Центр ролевых игр)\безопасность зимой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528" y="3459102"/>
            <a:ext cx="4032448" cy="2927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Олег\Desktop\высшая категория\ППРС\«Мы играем» (Центр ролевых игр)\За окном зим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03991"/>
            <a:ext cx="403244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40885" y="1162907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50000"/>
              </a:lnSpc>
              <a:spcAft>
                <a:spcPts val="1000"/>
              </a:spcAft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Макет проезжей части,  дорожный знак «Осторожно, гололед» , иллюстрации «Осторожно на 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льду» помогли  </a:t>
            </a:r>
            <a:r>
              <a:rPr lang="ru-RU" sz="1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сформировать у детей представления </a:t>
            </a:r>
            <a:r>
              <a:rPr lang="ru-RU" sz="1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 безопасном поведении </a:t>
            </a:r>
            <a:r>
              <a:rPr lang="ru-RU" sz="1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зимой на дороге, </a:t>
            </a:r>
            <a:r>
              <a:rPr lang="ru-RU" sz="1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зимних явлениях природы, о безопасности на зимней </a:t>
            </a:r>
            <a:r>
              <a:rPr lang="ru-RU" sz="1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дороге, дети смогли применять </a:t>
            </a:r>
            <a:r>
              <a:rPr lang="ru-RU" sz="1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игре свои знания о </a:t>
            </a:r>
            <a:r>
              <a:rPr lang="ru-RU" sz="1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ПДД. </a:t>
            </a:r>
            <a:endParaRPr lang="ru-RU" sz="1400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7842" y="1916832"/>
            <a:ext cx="4572000" cy="13665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С/Р игр «Заболел ребенок. На приеме у врача» - девочки , мальчики «Автобус» или строим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автобус;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 кукла в зимней одежде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625433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Олег\Desktop\img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410" y="4929"/>
            <a:ext cx="92544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55576" y="1196752"/>
            <a:ext cx="7920879" cy="42816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Цель: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создание оптимальных условий для осуществления образовательной деятельности с детьми в рамках 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тем недели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«Встреча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зимы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»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и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«Защитники Отечества» 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 различных видах деятельности: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- игровой;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- познавательно 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– 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исследовательской;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- трудовой;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- продуктивной;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- музыкально 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– 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художественной;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- двигательной;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- коммуникативной.</a:t>
            </a:r>
            <a:endParaRPr lang="ru-RU" sz="1400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949533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ownloads\фон 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0013"/>
            <a:ext cx="9144000" cy="695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1500174"/>
            <a:ext cx="9144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Таким образом, предметно -   развивающая среда в нашей группе, мы считаем, создает условия для взаимодействия, сотрудничества, обеспечение максимального комфортного состояния ребенка и его развития.</a:t>
            </a:r>
            <a:endParaRPr lang="ru-RU" sz="40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1" descr="фон спасибо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39552" y="1916832"/>
            <a:ext cx="7920880" cy="212365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cs typeface="+mn-cs"/>
              </a:rPr>
              <a:t>Спасибо за внимание!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Олег\Desktop\zimnii-fon-dlya-prezentacii-08.jpg" id="2" name="Picture 2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6328" y="-127034"/>
            <a:ext cx="9525000" cy="7153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Олег\Desktop\IMG_20200111_143305.jpg" id="3" name="Picture 2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2" l="93" r="81" t="58"/>
          <a:stretch/>
        </p:blipFill>
        <p:spPr bwMode="auto">
          <a:xfrm>
            <a:off x="-19946" y="901284"/>
            <a:ext cx="5312712" cy="411189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188640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b="1" dirty="0" lang="ru-RU" sz="3200">
                <a:solidFill>
                  <a:srgbClr val="FF000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itchFamily="66" typeface="Comic Sans MS"/>
              </a:rPr>
              <a:t>Информационный центр для родителей</a:t>
            </a:r>
          </a:p>
        </p:txBody>
      </p:sp>
      <p:pic>
        <p:nvPicPr>
          <p:cNvPr id="1026" name="Picture 2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2287" y="2157567"/>
            <a:ext cx="3541713" cy="471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292080" y="1412776"/>
            <a:ext cx="4572000" cy="3853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b="1" dirty="0" i="1" lang="ru-RU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Коллективная работа детей</a:t>
            </a:r>
            <a:endParaRPr b="1" dirty="0" i="1" lang="ru-RU" sz="1400">
              <a:solidFill>
                <a:schemeClr val="tx2">
                  <a:lumMod val="50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37706283"/>
      </p:ext>
    </p:extLst>
  </p:cSld>
  <p:clrMapOvr>
    <a:masterClrMapping/>
  </p:clrMapOvr>
  <p:transition/>
  <p:timing>
    <p:tnLst>
      <p:par>
        <p:cTn dur="indefinite" id="1" nodeType="tmRoot" restart="never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лег\Desktop\s1200 (3)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51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9532" y="188640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Информационный центр для родителей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213" y="3573016"/>
            <a:ext cx="3858875" cy="2894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124744"/>
            <a:ext cx="3786002" cy="2839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788904"/>
            <a:ext cx="3456384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02421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Олег\Desktop\zimnii-fon-dlya-prezentacii-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6328" y="-127034"/>
            <a:ext cx="9525000" cy="7153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24" y="1340768"/>
            <a:ext cx="3865563" cy="514508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04664"/>
            <a:ext cx="5316537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355976" y="1196752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Рядом с центром уединения находиться «Речевой центр» Его цель: Продолжать </a:t>
            </a:r>
            <a:r>
              <a:rPr lang="ru-RU" dirty="0"/>
              <a:t>знакомить детей с произведениями детских писателей, в которых рассказывается о зимних развлечениях, расширять знания о зиме выставка книг с иллюстрациями: </a:t>
            </a:r>
            <a:r>
              <a:rPr lang="ru-RU" dirty="0" err="1" smtClean="0"/>
              <a:t>Н.Носов</a:t>
            </a:r>
            <a:r>
              <a:rPr lang="ru-RU" dirty="0" smtClean="0"/>
              <a:t> </a:t>
            </a:r>
            <a:r>
              <a:rPr lang="ru-RU" dirty="0"/>
              <a:t>«На горке», П. Бажов «Серебряное копытце», Д.Н. Мамин – Сибиряк «Серая шейка» , </a:t>
            </a:r>
            <a:r>
              <a:rPr lang="ru-RU" dirty="0" err="1"/>
              <a:t>р.н.с</a:t>
            </a:r>
            <a:r>
              <a:rPr lang="ru-RU" dirty="0"/>
              <a:t>. «Морозко», «Зимовье зверей»</a:t>
            </a:r>
          </a:p>
        </p:txBody>
      </p:sp>
    </p:spTree>
    <p:extLst>
      <p:ext uri="{BB962C8B-B14F-4D97-AF65-F5344CB8AC3E}">
        <p14:creationId xmlns:p14="http://schemas.microsoft.com/office/powerpoint/2010/main" val="40960502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6" y="12793"/>
            <a:ext cx="91328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C:\Users\Олег\Desktop\высшая категория\ППРС\«Будем говорить правильно» (Литературный центр)\IMG_20200220_0712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7909"/>
            <a:ext cx="3543416" cy="4724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535" y="476672"/>
            <a:ext cx="5316537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26984" y="1268760"/>
            <a:ext cx="4572000" cy="343376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В уголке уединения из мягких модулей построен танк. Его можно также разобрать и получиться стульчики и столик за которым можно работать.</a:t>
            </a:r>
            <a:endParaRPr lang="ru-RU" sz="1400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В  литературный центре помещены книги  </a:t>
            </a:r>
            <a:r>
              <a:rPr lang="ru-RU" dirty="0">
                <a:solidFill>
                  <a:schemeClr val="bg1"/>
                </a:solidFill>
              </a:rPr>
              <a:t>с произведениями детских писателей, в которых рассказывается о защитниках нашей </a:t>
            </a:r>
            <a:r>
              <a:rPr lang="ru-RU" dirty="0">
                <a:solidFill>
                  <a:schemeClr val="bg1"/>
                </a:solidFill>
              </a:rPr>
              <a:t>Р</a:t>
            </a:r>
            <a:r>
              <a:rPr lang="ru-RU" dirty="0" smtClean="0">
                <a:solidFill>
                  <a:schemeClr val="bg1"/>
                </a:solidFill>
              </a:rPr>
              <a:t>одины, иллюстрации </a:t>
            </a:r>
            <a:r>
              <a:rPr lang="ru-RU" dirty="0">
                <a:solidFill>
                  <a:schemeClr val="bg1"/>
                </a:solidFill>
              </a:rPr>
              <a:t>картин для рассматривания. </a:t>
            </a:r>
          </a:p>
        </p:txBody>
      </p:sp>
    </p:spTree>
    <p:extLst>
      <p:ext uri="{BB962C8B-B14F-4D97-AF65-F5344CB8AC3E}">
        <p14:creationId xmlns:p14="http://schemas.microsoft.com/office/powerpoint/2010/main" val="4650058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07" y="0"/>
            <a:ext cx="9129293" cy="6842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2" y="1988840"/>
            <a:ext cx="4829521" cy="3701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972" y="257893"/>
            <a:ext cx="6696744" cy="581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64557" y="989525"/>
            <a:ext cx="7632848" cy="855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Создать  условия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для изобразительной деятельности детей, побуждать детей отражать полученные о зиме и зимних забавах представления в </a:t>
            </a:r>
            <a:r>
              <a:rPr lang="ru-RU" sz="1400" dirty="0" err="1">
                <a:latin typeface="Times New Roman"/>
                <a:ea typeface="Calibri"/>
                <a:cs typeface="Times New Roman"/>
              </a:rPr>
              <a:t>изодеятельности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, продолжать знакомить детей с произведениями русского народного творчества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способствовали: </a:t>
            </a:r>
            <a:endParaRPr lang="ru-RU" sz="14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1960" y="1988840"/>
            <a:ext cx="4752528" cy="24160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>
              <a:spcAft>
                <a:spcPts val="0"/>
              </a:spcAft>
            </a:pPr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- </a:t>
            </a:r>
            <a:r>
              <a:rPr lang="ru-RU" sz="14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   альбом  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с зимними пейзажами;</a:t>
            </a:r>
            <a:endParaRPr lang="ru-RU" sz="14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742950" lvl="0" indent="-285750">
              <a:spcAft>
                <a:spcPts val="1000"/>
              </a:spcAft>
              <a:buFontTx/>
              <a:buChar char="-"/>
            </a:pPr>
            <a:endParaRPr lang="ru-RU" sz="1400" dirty="0" smtClean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marL="742950" lvl="0" indent="-285750">
              <a:spcAft>
                <a:spcPts val="1000"/>
              </a:spcAft>
              <a:buFontTx/>
              <a:buChar char="-"/>
            </a:pPr>
            <a:r>
              <a:rPr lang="ru-RU" sz="14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тонированные 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в синий цвет листы и гуашь белого </a:t>
            </a:r>
            <a:r>
              <a:rPr lang="ru-RU" sz="14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   цвета 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для рисования зимних картин;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742950" lvl="0" indent="-285750">
              <a:spcAft>
                <a:spcPts val="1000"/>
              </a:spcAft>
              <a:buFontTx/>
              <a:buChar char="-"/>
            </a:pP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листы </a:t>
            </a:r>
            <a:r>
              <a:rPr lang="ru-RU" sz="14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щестигранной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формы для рисования разных 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снежинок;</a:t>
            </a:r>
          </a:p>
          <a:p>
            <a:pPr marL="742950" lvl="0" indent="-285750">
              <a:spcAft>
                <a:spcPts val="1000"/>
              </a:spcAft>
              <a:buFontTx/>
              <a:buChar char="-"/>
            </a:pP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различный бросовый материал: шерстяные нитки,    вата, ватные диски, марля, отрезки ткани синих тонов и белого цвета, салфетки.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18348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29293" cy="6842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5" y="2708920"/>
            <a:ext cx="4824537" cy="3494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59832" y="548680"/>
            <a:ext cx="27879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Уголок экологии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124744"/>
            <a:ext cx="7344816" cy="13311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Расширять представление о зиме; развивать умение вести сезонные наблюдения, замечать красоту зимней </a:t>
            </a:r>
            <a:r>
              <a:rPr lang="ru-RU" sz="1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природы способствовали: 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настольно – печатные игры: «Времена года»</a:t>
            </a: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наборы разрезных картинок по теме «Зима»</a:t>
            </a: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наглядные </a:t>
            </a:r>
            <a:r>
              <a:rPr lang="ru-RU" sz="1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пособия: Модель </a:t>
            </a:r>
            <a:r>
              <a:rPr lang="ru-RU" sz="1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«Времена года», Макет – </a:t>
            </a:r>
            <a:r>
              <a:rPr lang="ru-RU" sz="14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понорама</a:t>
            </a:r>
            <a:r>
              <a:rPr lang="ru-RU" sz="1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леса «Лес зимой»</a:t>
            </a:r>
            <a:endParaRPr lang="ru-RU" sz="1400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85919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6" y="6121"/>
            <a:ext cx="91313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Олег\Desktop\высшая категория\ППРС\«Юные экологи» (Центр экологии)\IMG_20200219_1734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40768"/>
            <a:ext cx="3637640" cy="4850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43608" y="600242"/>
            <a:ext cx="27879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Уголок экологии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557410"/>
            <a:ext cx="4636394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1600" dirty="0" err="1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Лепбук</a:t>
            </a:r>
            <a:r>
              <a:rPr lang="ru-RU" sz="1600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1600" b="1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«Календарь погоды» </a:t>
            </a:r>
            <a:r>
              <a:rPr lang="ru-RU" sz="1600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с календарем наблюдения, что позволяет ежедневно наблюдать за погодой и  фиксировать в доступной для детей форме в виде понятных символов: облачности, осадков, уровня ветра, что позволит развивать наблюдательность у детей, воспитывать любознательность к окружающему миру и его закономерностях. Содержание: «Одень куклу по погоде», мини- книжка со стихами, с изображением погодных явлений в живописи, раскраски, зонтик с загадками, «Парные картинки», элементы календаря и календаря погоды: круг с временами года и месяцами, круг с осадками, круг с состоянием неба, шкала наблюдения за ветром, термометр с двигающейся шкалой, и магнитная доска для дней недели. Для развития речи : </a:t>
            </a:r>
            <a:r>
              <a:rPr lang="ru-RU" sz="1600" dirty="0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«Опиши </a:t>
            </a:r>
            <a:r>
              <a:rPr lang="ru-RU" sz="1600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погоду»., интерактивное окошко и набор карточек к нему «Что за окошком?»</a:t>
            </a:r>
            <a:endParaRPr lang="ru-RU" sz="1600" dirty="0">
              <a:solidFill>
                <a:schemeClr val="bg1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176556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1490</TotalTime>
  <Words>900</Words>
  <Application>Microsoft Office PowerPoint</Application>
  <PresentationFormat>Экран (4:3)</PresentationFormat>
  <Paragraphs>56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Олег</cp:lastModifiedBy>
  <cp:revision>183</cp:revision>
  <dcterms:created xsi:type="dcterms:W3CDTF">2013-03-23T03:50:42Z</dcterms:created>
  <dcterms:modified xsi:type="dcterms:W3CDTF">2002-01-01T20:08:22Z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2179294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S10.2.0</vt:lpwstr>
  </property>
</Properties>
</file>