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9" r:id="rId4"/>
    <p:sldId id="258" r:id="rId5"/>
    <p:sldId id="265" r:id="rId6"/>
    <p:sldId id="272" r:id="rId7"/>
    <p:sldId id="273" r:id="rId8"/>
    <p:sldId id="276" r:id="rId9"/>
    <p:sldId id="278" r:id="rId10"/>
    <p:sldId id="266" r:id="rId11"/>
    <p:sldId id="259" r:id="rId12"/>
    <p:sldId id="261" r:id="rId13"/>
    <p:sldId id="264" r:id="rId14"/>
    <p:sldId id="267" r:id="rId15"/>
    <p:sldId id="280" r:id="rId16"/>
    <p:sldId id="269" r:id="rId17"/>
    <p:sldId id="270" r:id="rId18"/>
    <p:sldId id="268" r:id="rId19"/>
    <p:sldId id="271" r:id="rId20"/>
    <p:sldId id="274" r:id="rId21"/>
    <p:sldId id="275" r:id="rId22"/>
    <p:sldId id="277" r:id="rId23"/>
    <p:sldId id="260" r:id="rId24"/>
    <p:sldId id="263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8" d="100"/>
          <a:sy n="58" d="100"/>
        </p:scale>
        <p:origin x="-3096" y="-12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7158" y="44038"/>
            <a:ext cx="8640960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300" b="1" dirty="0">
                <a:solidFill>
                  <a:srgbClr val="FF0000"/>
                </a:solidFill>
                <a:latin typeface="Calibri" panose="020F0502020204030204" pitchFamily="34" charset="0"/>
              </a:rPr>
              <a:t>Акция </a:t>
            </a:r>
            <a:r>
              <a:rPr lang="ru-RU" sz="3300" b="1" i="1" dirty="0">
                <a:solidFill>
                  <a:srgbClr val="FF0000"/>
                </a:solidFill>
                <a:latin typeface="Calibri" panose="020F0502020204030204" pitchFamily="34" charset="0"/>
              </a:rPr>
              <a:t>«Голубь мира - голубь Победы</a:t>
            </a:r>
            <a:r>
              <a:rPr lang="ru-RU" sz="3300" b="1" i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!»</a:t>
            </a:r>
            <a:r>
              <a:rPr lang="ru-RU" sz="33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, </a:t>
            </a:r>
            <a:r>
              <a:rPr lang="ru-RU" sz="3300" b="1" dirty="0">
                <a:solidFill>
                  <a:srgbClr val="FF0000"/>
                </a:solidFill>
                <a:latin typeface="Calibri" panose="020F0502020204030204" pitchFamily="34" charset="0"/>
              </a:rPr>
              <a:t>посвящённая празднику 9 </a:t>
            </a:r>
            <a:r>
              <a:rPr lang="ru-RU" sz="33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мая,</a:t>
            </a:r>
          </a:p>
          <a:p>
            <a:pPr algn="ctr"/>
            <a:r>
              <a:rPr lang="ru-RU" sz="33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в ТМК ДОУ «</a:t>
            </a:r>
            <a:r>
              <a:rPr lang="ru-RU" sz="3300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Хатангский</a:t>
            </a:r>
            <a:r>
              <a:rPr lang="ru-RU" sz="33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детский сад комбинированного вида «Снежинка». </a:t>
            </a:r>
            <a:endParaRPr lang="ru-RU" sz="3300" b="1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r>
              <a:rPr lang="ru-RU" sz="3000" b="1" dirty="0">
                <a:latin typeface="Calibri" panose="020F0502020204030204" pitchFamily="34" charset="0"/>
              </a:rPr>
              <a:t>Цель </a:t>
            </a:r>
            <a:r>
              <a:rPr lang="ru-RU" sz="3000" b="1" dirty="0" smtClean="0">
                <a:latin typeface="Calibri" panose="020F0502020204030204" pitchFamily="34" charset="0"/>
              </a:rPr>
              <a:t>акции:</a:t>
            </a:r>
            <a:endParaRPr lang="en-US" sz="3000" b="1" dirty="0" smtClean="0">
              <a:latin typeface="Calibri" panose="020F0502020204030204" pitchFamily="34" charset="0"/>
            </a:endParaRPr>
          </a:p>
          <a:p>
            <a:pPr marL="342900" indent="-342900">
              <a:buFontTx/>
              <a:buChar char="-"/>
            </a:pPr>
            <a:r>
              <a:rPr lang="ru-RU" sz="2200" b="1" dirty="0">
                <a:latin typeface="Calibri" panose="020F0502020204030204" pitchFamily="34" charset="0"/>
              </a:rPr>
              <a:t>с</a:t>
            </a:r>
            <a:r>
              <a:rPr lang="ru-RU" sz="2200" b="1" dirty="0" smtClean="0">
                <a:latin typeface="Calibri" panose="020F0502020204030204" pitchFamily="34" charset="0"/>
              </a:rPr>
              <a:t>охранение памяти о Вов, о её героях и их подвигах;</a:t>
            </a:r>
          </a:p>
          <a:p>
            <a:pPr marL="342900" indent="-342900">
              <a:buFontTx/>
              <a:buChar char="-"/>
            </a:pPr>
            <a:r>
              <a:rPr lang="ru-RU" sz="2200" b="1" dirty="0" smtClean="0">
                <a:latin typeface="Calibri" panose="020F0502020204030204" pitchFamily="34" charset="0"/>
              </a:rPr>
              <a:t>воспитание детей в духе патриотизма и любви к Родине.</a:t>
            </a:r>
          </a:p>
          <a:p>
            <a:endParaRPr lang="ru-RU" sz="2200" b="1" dirty="0">
              <a:latin typeface="Calibri" panose="020F0502020204030204" pitchFamily="34" charset="0"/>
            </a:endParaRPr>
          </a:p>
          <a:p>
            <a:pPr algn="ctr"/>
            <a:endParaRPr lang="en-US" b="1" dirty="0" smtClean="0"/>
          </a:p>
          <a:p>
            <a:pPr algn="ctr"/>
            <a:endParaRPr lang="en-US" b="1" dirty="0"/>
          </a:p>
          <a:p>
            <a:pPr algn="ctr"/>
            <a:endParaRPr lang="en-US" b="1" dirty="0" smtClean="0"/>
          </a:p>
          <a:p>
            <a:pPr algn="ctr"/>
            <a:endParaRPr lang="en-US" b="1" dirty="0"/>
          </a:p>
          <a:p>
            <a:pPr algn="ctr"/>
            <a:endParaRPr lang="en-US" b="1" dirty="0" smtClean="0"/>
          </a:p>
          <a:p>
            <a:pPr algn="ctr"/>
            <a:endParaRPr lang="en-US" b="1" dirty="0"/>
          </a:p>
          <a:p>
            <a:pPr algn="r"/>
            <a:r>
              <a:rPr lang="ru-RU" b="1" dirty="0" smtClean="0"/>
              <a:t>ТМКДОУ «</a:t>
            </a:r>
            <a:r>
              <a:rPr lang="ru-RU" b="1" dirty="0" err="1" smtClean="0"/>
              <a:t>Хатангский</a:t>
            </a:r>
            <a:r>
              <a:rPr lang="ru-RU" b="1" dirty="0" smtClean="0"/>
              <a:t> детский сад</a:t>
            </a:r>
          </a:p>
          <a:p>
            <a:pPr algn="r"/>
            <a:r>
              <a:rPr lang="ru-RU" b="1" dirty="0" smtClean="0"/>
              <a:t> комбинированного вида</a:t>
            </a:r>
          </a:p>
          <a:p>
            <a:pPr algn="r"/>
            <a:r>
              <a:rPr lang="ru-RU" b="1" dirty="0" smtClean="0"/>
              <a:t> «Снежинка»</a:t>
            </a:r>
          </a:p>
          <a:p>
            <a:pPr algn="r"/>
            <a:r>
              <a:rPr lang="ru-RU" b="1" dirty="0" smtClean="0"/>
              <a:t>Воспитатель: </a:t>
            </a:r>
            <a:r>
              <a:rPr lang="ru-RU" b="1" dirty="0" err="1" smtClean="0"/>
              <a:t>Бекирова</a:t>
            </a:r>
            <a:r>
              <a:rPr lang="ru-RU" b="1" dirty="0" smtClean="0"/>
              <a:t> К.С.</a:t>
            </a:r>
          </a:p>
          <a:p>
            <a:endParaRPr lang="ru-RU" b="1" dirty="0"/>
          </a:p>
        </p:txBody>
      </p:sp>
      <p:pic>
        <p:nvPicPr>
          <p:cNvPr id="7170" name="Picture 2" descr="C:\Olga\Desktop\4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015" y="3645024"/>
            <a:ext cx="3775349" cy="264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092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Olga\Desktop\0030-028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-21948"/>
            <a:ext cx="9179801" cy="6956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Olga\Desktop\ESHiyWBWoAAKM2z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557318"/>
            <a:ext cx="2193078" cy="1798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кристина\Desktop\Печатать летом\9 мая\IMG_20230503_06340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014133" y="1288800"/>
            <a:ext cx="5812867" cy="435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452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Olga\Desktop\0030-028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948"/>
            <a:ext cx="9179801" cy="6956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Olga\Desktop\ESHiyWBWoAAKM2z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708920"/>
            <a:ext cx="2090358" cy="1714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кристина\Desktop\Печатать летом\9 мая\IMG_20230504_06524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971322" y="1046856"/>
            <a:ext cx="6468719" cy="4851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445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Olga\Desktop\0030-028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948"/>
            <a:ext cx="9179801" cy="6956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Olga\Desktop\ESHiyWBWoAAKM2z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599433"/>
            <a:ext cx="2090358" cy="1714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кристина\Desktop\Печатать летом\9 мая\IMG_20230504_06532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127081" y="1062684"/>
            <a:ext cx="6456693" cy="4842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70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Olga\Desktop\0030-028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948"/>
            <a:ext cx="9179801" cy="6956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856625" y="1141509"/>
            <a:ext cx="6234165" cy="4675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 descr="C:\Olga\Desktop\ESHiyWBWoAAKM2z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780928"/>
            <a:ext cx="2090358" cy="1714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097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Olga\Desktop\0030-028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948"/>
            <a:ext cx="9179801" cy="6956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879495" y="971253"/>
            <a:ext cx="6627271" cy="4970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 descr="C:\Olga\Desktop\ESHiyWBWoAAKM2z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859" y="2780928"/>
            <a:ext cx="2090358" cy="1714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933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Olga\Desktop\0030-028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948"/>
            <a:ext cx="9179801" cy="6956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C:\Olga\Desktop\ESHiyWBWoAAKM2z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859" y="2780928"/>
            <a:ext cx="2090358" cy="1714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285855"/>
            <a:ext cx="2852788" cy="4279182"/>
          </a:xfrm>
          <a:prstGeom prst="rect">
            <a:avLst/>
          </a:prstGeom>
          <a:noFill/>
          <a:ln w="57150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821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Olga\Desktop\0030-028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948"/>
            <a:ext cx="9179801" cy="6956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C:\Olga\Desktop\ESHiyWBWoAAKM2z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708920"/>
            <a:ext cx="2090358" cy="1714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кристина\Desktop\РАБОТА\Неделя День добра\Неделя Доброты 22 -23г. Снежинка\Мы рисуем этот мир ст.гр.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837774"/>
            <a:ext cx="4608513" cy="3456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31641" y="1283486"/>
            <a:ext cx="68141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Calibri" panose="020F0502020204030204" pitchFamily="34" charset="0"/>
              </a:rPr>
              <a:t>Коллективная работа старшей группы «Мы рисуем мир!»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812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Olga\Desktop\0030-028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948"/>
            <a:ext cx="9179801" cy="6956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C:\Olga\Desktop\ESHiyWBWoAAKM2z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066" y="2736400"/>
            <a:ext cx="1756292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14569" y="1283486"/>
            <a:ext cx="67418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Calibri" panose="020F0502020204030204" pitchFamily="34" charset="0"/>
              </a:rPr>
              <a:t>Коллективная работа младшей группы  «Голубь мира!»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anose="020F0502020204030204" pitchFamily="34" charset="0"/>
            </a:endParaRPr>
          </a:p>
        </p:txBody>
      </p:sp>
      <p:pic>
        <p:nvPicPr>
          <p:cNvPr id="3" name="Picture 2" descr="C:\Users\кристина\Desktop\Печатать летом\9 мая\IMG_20230505_064428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" t="3571" r="3046" b="4297"/>
          <a:stretch/>
        </p:blipFill>
        <p:spPr bwMode="auto">
          <a:xfrm>
            <a:off x="2946358" y="1683596"/>
            <a:ext cx="5366189" cy="3845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670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Olga\Desktop\0030-028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948"/>
            <a:ext cx="9179801" cy="6956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321385" y="122811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latin typeface="Calibri" panose="020F0502020204030204" pitchFamily="34" charset="0"/>
              </a:rPr>
              <a:t>Работа с родителями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anose="020F0502020204030204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005064"/>
            <a:ext cx="4920963" cy="2763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172" y="1751330"/>
            <a:ext cx="4872870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091036" y="1988840"/>
            <a:ext cx="292419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latin typeface="Calibri" panose="020F0502020204030204" pitchFamily="34" charset="0"/>
              </a:rPr>
              <a:t>Семья </a:t>
            </a:r>
          </a:p>
          <a:p>
            <a:pPr algn="ctr"/>
            <a:r>
              <a:rPr lang="ru-RU" sz="2400" b="1" dirty="0" err="1" smtClean="0">
                <a:latin typeface="Calibri" panose="020F0502020204030204" pitchFamily="34" charset="0"/>
              </a:rPr>
              <a:t>Колабкиных</a:t>
            </a:r>
            <a:r>
              <a:rPr lang="ru-RU" sz="2400" b="1" dirty="0" smtClean="0">
                <a:latin typeface="Calibri" panose="020F0502020204030204" pitchFamily="34" charset="0"/>
              </a:rPr>
              <a:t> (</a:t>
            </a:r>
            <a:r>
              <a:rPr lang="ru-RU" sz="2400" b="1" dirty="0" err="1" smtClean="0">
                <a:latin typeface="Calibri" panose="020F0502020204030204" pitchFamily="34" charset="0"/>
              </a:rPr>
              <a:t>мл.гр</a:t>
            </a:r>
            <a:r>
              <a:rPr lang="ru-RU" sz="2400" b="1" dirty="0" smtClean="0">
                <a:latin typeface="Calibri" panose="020F0502020204030204" pitchFamily="34" charset="0"/>
              </a:rPr>
              <a:t>.)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646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Olga\Desktop\0030-028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802" y="0"/>
            <a:ext cx="9179801" cy="6956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654909" y="2363409"/>
            <a:ext cx="232146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latin typeface="Calibri" panose="020F0502020204030204" pitchFamily="34" charset="0"/>
              </a:rPr>
              <a:t>Семья </a:t>
            </a:r>
          </a:p>
          <a:p>
            <a:pPr algn="ctr"/>
            <a:r>
              <a:rPr lang="ru-RU" sz="2400" b="1" dirty="0" err="1" smtClean="0">
                <a:latin typeface="Calibri" panose="020F0502020204030204" pitchFamily="34" charset="0"/>
              </a:rPr>
              <a:t>Яроцких</a:t>
            </a:r>
            <a:r>
              <a:rPr lang="ru-RU" sz="2400" b="1" dirty="0" smtClean="0">
                <a:latin typeface="Calibri" panose="020F0502020204030204" pitchFamily="34" charset="0"/>
              </a:rPr>
              <a:t> (</a:t>
            </a:r>
            <a:r>
              <a:rPr lang="ru-RU" sz="2400" b="1" dirty="0" err="1" smtClean="0">
                <a:latin typeface="Calibri" panose="020F0502020204030204" pitchFamily="34" charset="0"/>
              </a:rPr>
              <a:t>ср.гр</a:t>
            </a:r>
            <a:r>
              <a:rPr lang="ru-RU" sz="2400" b="1" dirty="0" smtClean="0">
                <a:latin typeface="Calibri" panose="020F0502020204030204" pitchFamily="34" charset="0"/>
              </a:rPr>
              <a:t>.)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anose="020F0502020204030204" pitchFamily="34" charset="0"/>
            </a:endParaRPr>
          </a:p>
        </p:txBody>
      </p:sp>
      <p:pic>
        <p:nvPicPr>
          <p:cNvPr id="2050" name="Picture 2" descr="C:\Users\кристина\Desktop\Печатать летом\9 мая\IMG_20230505_12592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5403389" cy="4052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326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Olga\Desktop\9-мая-день-победы-открытки-с-праздником-победы-с-голубями-19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2518775"/>
            <a:ext cx="9180512" cy="4339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9535" y="58885"/>
            <a:ext cx="9153535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2000" b="1" dirty="0">
                <a:latin typeface="Calibri" panose="020F0502020204030204" pitchFamily="34" charset="0"/>
              </a:rPr>
              <a:t>Голуби – птицы Мира!— это выражение, получило популярность после окончания второй мировой войны. Каждый год с наступлением майских праздников необъяснимое чувство боли, тревоги и гордости за свой народ испытывает душа.</a:t>
            </a:r>
            <a:endParaRPr lang="en-US" sz="2000" b="1" dirty="0">
              <a:latin typeface="Calibri" panose="020F0502020204030204" pitchFamily="34" charset="0"/>
            </a:endParaRPr>
          </a:p>
          <a:p>
            <a:pPr algn="just"/>
            <a:r>
              <a:rPr lang="ru-RU" sz="2000" b="1" dirty="0">
                <a:latin typeface="Calibri" panose="020F0502020204030204" pitchFamily="34" charset="0"/>
              </a:rPr>
              <a:t>И наша задача — это не забыть и передать нашим детям, чтоб и они знали и помнили, какой ценой была завоёвана Победа. </a:t>
            </a:r>
          </a:p>
          <a:p>
            <a:pPr algn="just"/>
            <a:r>
              <a:rPr lang="ru-RU" sz="2000" b="1" dirty="0">
                <a:latin typeface="Calibri" panose="020F0502020204030204" pitchFamily="34" charset="0"/>
              </a:rPr>
              <a:t>Пригласили родителей принять участие в данной акции, и они как всегда были активными участниками в ней.</a:t>
            </a:r>
            <a:endParaRPr lang="ru-RU" sz="2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866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Olga\Desktop\0030-028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802" y="0"/>
            <a:ext cx="9179801" cy="6956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67744" y="1270546"/>
            <a:ext cx="270381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latin typeface="Calibri" panose="020F0502020204030204" pitchFamily="34" charset="0"/>
              </a:rPr>
              <a:t>Семья </a:t>
            </a:r>
          </a:p>
          <a:p>
            <a:pPr algn="ctr"/>
            <a:r>
              <a:rPr lang="ru-RU" sz="2400" b="1" dirty="0" err="1" smtClean="0">
                <a:latin typeface="Calibri" panose="020F0502020204030204" pitchFamily="34" charset="0"/>
              </a:rPr>
              <a:t>Калининых</a:t>
            </a:r>
            <a:r>
              <a:rPr lang="ru-RU" sz="2400" b="1" dirty="0" smtClean="0">
                <a:latin typeface="Calibri" panose="020F0502020204030204" pitchFamily="34" charset="0"/>
              </a:rPr>
              <a:t> (</a:t>
            </a:r>
            <a:r>
              <a:rPr lang="ru-RU" sz="2400" b="1" dirty="0" err="1" smtClean="0">
                <a:latin typeface="Calibri" panose="020F0502020204030204" pitchFamily="34" charset="0"/>
              </a:rPr>
              <a:t>ср.гр</a:t>
            </a:r>
            <a:r>
              <a:rPr lang="ru-RU" sz="2400" b="1" dirty="0" smtClean="0">
                <a:latin typeface="Calibri" panose="020F0502020204030204" pitchFamily="34" charset="0"/>
              </a:rPr>
              <a:t>.)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anose="020F050202020403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25" b="23955"/>
          <a:stretch/>
        </p:blipFill>
        <p:spPr bwMode="auto">
          <a:xfrm>
            <a:off x="1547664" y="2190386"/>
            <a:ext cx="3168000" cy="428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80" b="15896"/>
          <a:stretch/>
        </p:blipFill>
        <p:spPr bwMode="auto">
          <a:xfrm>
            <a:off x="5148064" y="1294360"/>
            <a:ext cx="3829552" cy="5427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675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Olga\Desktop\0030-028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802" y="0"/>
            <a:ext cx="9179801" cy="6956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43608" y="3062929"/>
            <a:ext cx="285687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latin typeface="Calibri" panose="020F0502020204030204" pitchFamily="34" charset="0"/>
              </a:rPr>
              <a:t>Семья </a:t>
            </a:r>
          </a:p>
          <a:p>
            <a:pPr algn="ctr"/>
            <a:r>
              <a:rPr lang="ru-RU" sz="2400" b="1" dirty="0" err="1" smtClean="0">
                <a:latin typeface="Calibri" panose="020F0502020204030204" pitchFamily="34" charset="0"/>
              </a:rPr>
              <a:t>Шадловских</a:t>
            </a:r>
            <a:r>
              <a:rPr lang="ru-RU" sz="2400" b="1" dirty="0" smtClean="0">
                <a:latin typeface="Calibri" panose="020F0502020204030204" pitchFamily="34" charset="0"/>
              </a:rPr>
              <a:t> (</a:t>
            </a:r>
            <a:r>
              <a:rPr lang="ru-RU" sz="2400" b="1" dirty="0" err="1" smtClean="0">
                <a:latin typeface="Calibri" panose="020F0502020204030204" pitchFamily="34" charset="0"/>
              </a:rPr>
              <a:t>ср.гр</a:t>
            </a:r>
            <a:r>
              <a:rPr lang="ru-RU" sz="2400" b="1" dirty="0" smtClean="0">
                <a:latin typeface="Calibri" panose="020F0502020204030204" pitchFamily="34" charset="0"/>
              </a:rPr>
              <a:t>.)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anose="020F0502020204030204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0480" y="747057"/>
            <a:ext cx="4442687" cy="5923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183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40850" y="347463"/>
            <a:ext cx="8136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Calibri" panose="020F0502020204030204" pitchFamily="34" charset="0"/>
              </a:rPr>
              <a:t>Выставка поделок «Незабываемые тропы войны»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anose="020F050202020403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866" y="957563"/>
            <a:ext cx="7408275" cy="5556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9556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Olga\Desktop\depositphotos_190256760-stock-illustration-victory-day-9-may-russi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8575"/>
            <a:ext cx="9753600" cy="691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5909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Olga\Desktop\0030-028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948"/>
            <a:ext cx="9179801" cy="6956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2967335"/>
            <a:ext cx="7079181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внимание!</a:t>
            </a:r>
            <a:endParaRPr lang="ru-RU" sz="5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9938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9535" y="58885"/>
            <a:ext cx="9153535" cy="701730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В нашем детском саду с 02.05.23г. по 05.05.23г. прошла патриотическая акция "</a:t>
            </a:r>
            <a:r>
              <a:rPr lang="ru-RU" b="1" dirty="0">
                <a:latin typeface="Calibri" panose="020F0502020204030204" pitchFamily="34" charset="0"/>
                <a:cs typeface="Calibri" panose="020F0502020204030204" pitchFamily="34" charset="0"/>
              </a:rPr>
              <a:t>Голубь мира – голубь Победы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", посвящённая празднику 9 мая.</a:t>
            </a:r>
          </a:p>
          <a:p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Мы рассказывали детям о </a:t>
            </a:r>
            <a:r>
              <a:rPr lang="ru-RU" b="1" dirty="0">
                <a:latin typeface="Calibri" panose="020F0502020204030204" pitchFamily="34" charset="0"/>
                <a:cs typeface="Calibri" panose="020F0502020204030204" pitchFamily="34" charset="0"/>
              </a:rPr>
              <a:t>голубях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, о том, как люди научились использовать в своих целях одну интересную особенность поведения </a:t>
            </a:r>
            <a:r>
              <a:rPr lang="ru-RU" b="1" dirty="0">
                <a:latin typeface="Calibri" panose="020F0502020204030204" pitchFamily="34" charset="0"/>
                <a:cs typeface="Calibri" panose="020F0502020204030204" pitchFamily="34" charset="0"/>
              </a:rPr>
              <a:t>голубей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 — птицы всегда возвращаются в свой дом самым коротким путем. А значит, с их помощью можно передавать различные послания. А во времена второй Мировой войны, эта связь была одним из важнейших ресурсов. О том, что </a:t>
            </a:r>
            <a:r>
              <a:rPr lang="ru-RU" b="1" dirty="0">
                <a:latin typeface="Calibri" panose="020F0502020204030204" pitchFamily="34" charset="0"/>
                <a:cs typeface="Calibri" panose="020F0502020204030204" pitchFamily="34" charset="0"/>
              </a:rPr>
              <a:t>голубей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, которые вместе с людьми принимали участие в войнах, награждали медалями. Всего награды получили 32 </a:t>
            </a:r>
            <a:r>
              <a:rPr lang="ru-RU" b="1" dirty="0">
                <a:latin typeface="Calibri" panose="020F0502020204030204" pitchFamily="34" charset="0"/>
                <a:cs typeface="Calibri" panose="020F0502020204030204" pitchFamily="34" charset="0"/>
              </a:rPr>
              <a:t>голубя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. Посмотрели презентация о </a:t>
            </a:r>
            <a:r>
              <a:rPr lang="ru-RU" b="1" dirty="0">
                <a:latin typeface="Calibri" panose="020F0502020204030204" pitchFamily="34" charset="0"/>
                <a:cs typeface="Calibri" panose="020F0502020204030204" pitchFamily="34" charset="0"/>
              </a:rPr>
              <a:t>голубях в годы ВОВ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С детьми мы читали рассказы о подвигах </a:t>
            </a:r>
            <a:r>
              <a:rPr lang="ru-RU" b="1" dirty="0">
                <a:latin typeface="Calibri" panose="020F0502020204030204" pitchFamily="34" charset="0"/>
                <a:cs typeface="Calibri" panose="020F0502020204030204" pitchFamily="34" charset="0"/>
              </a:rPr>
              <a:t>голубей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, слушали стихи. Показали как можно складывать фигурку </a:t>
            </a:r>
            <a:r>
              <a:rPr lang="ru-RU" i="1" dirty="0">
                <a:latin typeface="Calibri" panose="020F0502020204030204" pitchFamily="34" charset="0"/>
                <a:cs typeface="Calibri" panose="020F0502020204030204" pitchFamily="34" charset="0"/>
              </a:rPr>
              <a:t>«</a:t>
            </a:r>
            <a:r>
              <a:rPr lang="ru-RU" b="1" i="1" dirty="0">
                <a:latin typeface="Calibri" panose="020F0502020204030204" pitchFamily="34" charset="0"/>
                <a:cs typeface="Calibri" panose="020F0502020204030204" pitchFamily="34" charset="0"/>
              </a:rPr>
              <a:t>голубя Мира</a:t>
            </a:r>
            <a:r>
              <a:rPr lang="ru-RU" i="1" dirty="0">
                <a:latin typeface="Calibri" panose="020F0502020204030204" pitchFamily="34" charset="0"/>
                <a:cs typeface="Calibri" panose="020F0502020204030204" pitchFamily="34" charset="0"/>
              </a:rPr>
              <a:t>»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 из бумаги способом оригами. С малыши заучивали </a:t>
            </a:r>
            <a:r>
              <a:rPr lang="ru-RU" dirty="0" err="1">
                <a:latin typeface="Calibri" panose="020F0502020204030204" pitchFamily="34" charset="0"/>
                <a:cs typeface="Calibri" panose="020F0502020204030204" pitchFamily="34" charset="0"/>
              </a:rPr>
              <a:t>потешки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 про </a:t>
            </a:r>
            <a:r>
              <a:rPr lang="ru-RU" b="1" dirty="0">
                <a:latin typeface="Calibri" panose="020F0502020204030204" pitchFamily="34" charset="0"/>
                <a:cs typeface="Calibri" panose="020F0502020204030204" pitchFamily="34" charset="0"/>
              </a:rPr>
              <a:t>голубей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, и по традиции выполнили аппликацию </a:t>
            </a:r>
            <a:r>
              <a:rPr lang="ru-RU" b="1" dirty="0">
                <a:latin typeface="Calibri" panose="020F0502020204030204" pitchFamily="34" charset="0"/>
                <a:cs typeface="Calibri" panose="020F0502020204030204" pitchFamily="34" charset="0"/>
              </a:rPr>
              <a:t>«Голубя Мира»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из своих ладошек, которые обводила и вырезала, конечно, воспитатель, а затем малыши сами, с помощью воспитателя, приклеивали ладошки на 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 крылья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будущего голубя.</a:t>
            </a:r>
          </a:p>
          <a:p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На занятиях музыкой музыкальный руководитель познакомил ребят с песней </a:t>
            </a:r>
            <a:r>
              <a:rPr lang="ru-RU" i="1" dirty="0">
                <a:latin typeface="Calibri" panose="020F0502020204030204" pitchFamily="34" charset="0"/>
                <a:cs typeface="Calibri" panose="020F0502020204030204" pitchFamily="34" charset="0"/>
              </a:rPr>
              <a:t>«Мы рисуем </a:t>
            </a:r>
            <a:r>
              <a:rPr lang="ru-RU" b="1" i="1" dirty="0">
                <a:latin typeface="Calibri" panose="020F0502020204030204" pitchFamily="34" charset="0"/>
                <a:cs typeface="Calibri" panose="020F0502020204030204" pitchFamily="34" charset="0"/>
              </a:rPr>
              <a:t>голубя</a:t>
            </a:r>
            <a:r>
              <a:rPr lang="ru-RU" i="1" dirty="0">
                <a:latin typeface="Calibri" panose="020F0502020204030204" pitchFamily="34" charset="0"/>
                <a:cs typeface="Calibri" panose="020F0502020204030204" pitchFamily="34" charset="0"/>
              </a:rPr>
              <a:t>»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ru-RU" i="1" dirty="0">
                <a:latin typeface="Calibri" panose="020F0502020204030204" pitchFamily="34" charset="0"/>
                <a:cs typeface="Calibri" panose="020F0502020204030204" pitchFamily="34" charset="0"/>
              </a:rPr>
              <a:t>(муз. О. </a:t>
            </a:r>
            <a:r>
              <a:rPr lang="ru-RU" i="1" dirty="0" err="1">
                <a:latin typeface="Calibri" panose="020F0502020204030204" pitchFamily="34" charset="0"/>
                <a:cs typeface="Calibri" panose="020F0502020204030204" pitchFamily="34" charset="0"/>
              </a:rPr>
              <a:t>Шугеева</a:t>
            </a:r>
            <a:r>
              <a:rPr lang="ru-RU" i="1" dirty="0">
                <a:latin typeface="Calibri" panose="020F0502020204030204" pitchFamily="34" charset="0"/>
                <a:cs typeface="Calibri" panose="020F0502020204030204" pitchFamily="34" charset="0"/>
              </a:rPr>
              <a:t>, сл. М. </a:t>
            </a:r>
            <a:r>
              <a:rPr lang="ru-RU" i="1" dirty="0" err="1">
                <a:latin typeface="Calibri" panose="020F0502020204030204" pitchFamily="34" charset="0"/>
                <a:cs typeface="Calibri" panose="020F0502020204030204" pitchFamily="34" charset="0"/>
              </a:rPr>
              <a:t>Лисича</a:t>
            </a:r>
            <a:r>
              <a:rPr lang="ru-RU" i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Родители тоже приняли активное участие в этой </a:t>
            </a:r>
            <a:r>
              <a:rPr lang="ru-RU" b="1" dirty="0">
                <a:latin typeface="Calibri" panose="020F0502020204030204" pitchFamily="34" charset="0"/>
                <a:cs typeface="Calibri" panose="020F0502020204030204" pitchFamily="34" charset="0"/>
              </a:rPr>
              <a:t>акции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. По просьбе воспитателя вырезали 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было сделано много разных поделок с  голубями. </a:t>
            </a:r>
          </a:p>
          <a:p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Одним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общим мероприятием в нашем детском саду стал международный день </a:t>
            </a:r>
            <a:r>
              <a:rPr lang="ru-RU" b="1" dirty="0">
                <a:latin typeface="Calibri" panose="020F0502020204030204" pitchFamily="34" charset="0"/>
                <a:cs typeface="Calibri" panose="020F0502020204030204" pitchFamily="34" charset="0"/>
              </a:rPr>
              <a:t>мира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 – запустили шары с символом </a:t>
            </a:r>
            <a:r>
              <a:rPr lang="ru-RU" b="1" dirty="0">
                <a:latin typeface="Calibri" panose="020F0502020204030204" pitchFamily="34" charset="0"/>
                <a:cs typeface="Calibri" panose="020F0502020204030204" pitchFamily="34" charset="0"/>
              </a:rPr>
              <a:t>мира и победы </a:t>
            </a:r>
            <a:r>
              <a:rPr lang="ru-RU" i="1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ru-RU" b="1" i="1" dirty="0">
                <a:latin typeface="Calibri" panose="020F0502020204030204" pitchFamily="34" charset="0"/>
                <a:cs typeface="Calibri" panose="020F0502020204030204" pitchFamily="34" charset="0"/>
              </a:rPr>
              <a:t>голубь мира</a:t>
            </a:r>
            <a:r>
              <a:rPr lang="ru-RU" i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. У каждой группы шары были определённого цвета. Наши шары были ярко красные. Все вышли на улицу, чтобы торжественно запустить свои шары с символом </a:t>
            </a:r>
            <a:r>
              <a:rPr lang="ru-RU" b="1" dirty="0">
                <a:latin typeface="Calibri" panose="020F0502020204030204" pitchFamily="34" charset="0"/>
                <a:cs typeface="Calibri" panose="020F0502020204030204" pitchFamily="34" charset="0"/>
              </a:rPr>
              <a:t>мира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По </a:t>
            </a:r>
            <a:r>
              <a:rPr lang="ru-RU" b="1" dirty="0">
                <a:latin typeface="Calibri" panose="020F0502020204030204" pitchFamily="34" charset="0"/>
                <a:cs typeface="Calibri" panose="020F0502020204030204" pitchFamily="34" charset="0"/>
              </a:rPr>
              <a:t>патриотической акции 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"</a:t>
            </a:r>
            <a:r>
              <a:rPr lang="ru-RU" b="1" dirty="0">
                <a:latin typeface="Calibri" panose="020F0502020204030204" pitchFamily="34" charset="0"/>
                <a:cs typeface="Calibri" panose="020F0502020204030204" pitchFamily="34" charset="0"/>
              </a:rPr>
              <a:t>Голубь Мира - голубь Победы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" мы с ребятами и их родителями оформили выставку поделок.</a:t>
            </a:r>
          </a:p>
          <a:p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17525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Olga\Desktop\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2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548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188640"/>
            <a:ext cx="59046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Calibri" panose="020F0502020204030204" pitchFamily="34" charset="0"/>
              </a:rPr>
              <a:t>Беседа: «Голуби во время великой отечественной войны»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anose="020F050202020403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79" y="1133030"/>
            <a:ext cx="3995137" cy="532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068263"/>
            <a:ext cx="4608512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389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Olga\Desktop\ESHiyWBWoAAKM2z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557318"/>
            <a:ext cx="2193078" cy="1798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31640" y="219998"/>
            <a:ext cx="59046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Calibri" panose="020F0502020204030204" pitchFamily="34" charset="0"/>
              </a:rPr>
              <a:t>Мастер – класс  по изготовлению голубя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anose="020F050202020403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08720"/>
            <a:ext cx="4254485" cy="5672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5063" y="1037180"/>
            <a:ext cx="4158140" cy="554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279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219998"/>
            <a:ext cx="59046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Calibri" panose="020F0502020204030204" pitchFamily="34" charset="0"/>
              </a:rPr>
              <a:t>Мастер – класс  по изготовлению голубя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anose="020F050202020403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73980"/>
            <a:ext cx="4248472" cy="5664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2020" y="873980"/>
            <a:ext cx="4235145" cy="5646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040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19998"/>
            <a:ext cx="799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Calibri" panose="020F0502020204030204" pitchFamily="34" charset="0"/>
              </a:rPr>
              <a:t>Международный </a:t>
            </a:r>
            <a:r>
              <a:rPr lang="ru-RU" sz="2400" b="1" dirty="0">
                <a:latin typeface="Calibri" panose="020F0502020204030204" pitchFamily="34" charset="0"/>
              </a:rPr>
              <a:t>день мира – </a:t>
            </a:r>
            <a:r>
              <a:rPr lang="ru-RU" sz="2400" b="1" dirty="0" smtClean="0">
                <a:latin typeface="Calibri" panose="020F0502020204030204" pitchFamily="34" charset="0"/>
              </a:rPr>
              <a:t>запуск шаров </a:t>
            </a:r>
            <a:r>
              <a:rPr lang="ru-RU" sz="2400" b="1" dirty="0">
                <a:latin typeface="Calibri" panose="020F0502020204030204" pitchFamily="34" charset="0"/>
              </a:rPr>
              <a:t>с символом мира и победы (голубь мира)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anose="020F050202020403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775" y="1050995"/>
            <a:ext cx="7523881" cy="5642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46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35454"/>
            <a:ext cx="79928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Calibri" panose="020F0502020204030204" pitchFamily="34" charset="0"/>
              </a:rPr>
              <a:t>Патриотическая акция «Окна Победы 2023»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anose="020F050202020403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274" y="1412776"/>
            <a:ext cx="4704523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6401" y="836712"/>
            <a:ext cx="3456384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636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222</TotalTime>
  <Words>269</Words>
  <Application>Microsoft Office PowerPoint</Application>
  <PresentationFormat>Экран (4:3)</PresentationFormat>
  <Paragraphs>45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Olga</dc:creator>
  <cp:lastModifiedBy>кристина</cp:lastModifiedBy>
  <cp:revision>63</cp:revision>
  <dcterms:created xsi:type="dcterms:W3CDTF">2020-05-06T13:05:49Z</dcterms:created>
  <dcterms:modified xsi:type="dcterms:W3CDTF">2024-04-19T15:34:08Z</dcterms:modified>
</cp:coreProperties>
</file>