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82" r:id="rId2"/>
    <p:sldId id="288" r:id="rId3"/>
    <p:sldId id="276" r:id="rId4"/>
    <p:sldId id="277" r:id="rId5"/>
    <p:sldId id="271" r:id="rId6"/>
    <p:sldId id="274" r:id="rId7"/>
    <p:sldId id="279" r:id="rId8"/>
    <p:sldId id="284" r:id="rId9"/>
    <p:sldId id="286" r:id="rId10"/>
    <p:sldId id="275" r:id="rId11"/>
    <p:sldId id="289" r:id="rId12"/>
    <p:sldId id="257" r:id="rId13"/>
    <p:sldId id="258" r:id="rId14"/>
    <p:sldId id="259" r:id="rId15"/>
    <p:sldId id="263" r:id="rId16"/>
    <p:sldId id="290" r:id="rId17"/>
    <p:sldId id="291" r:id="rId18"/>
    <p:sldId id="260" r:id="rId19"/>
    <p:sldId id="287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1066" y="4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153C5-61BE-45AB-84F4-772022E6C65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A63FC-4F9E-4715-AE8A-8AC76226D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352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Наш детский хоть и двухэтажный, но уютный, компактный. Группы находятся недалеко друг от друга. Две группы делят между собой приемную и умывальную комнаты. Поэтому дети старшей группы и младшей часто встречаются в этих двух помещениях и между собой контактируют. Еще осенью старшие дети заметили, что малыши не всегда идут с желанием в детский сад, часто плачут. Стали задавать вопросы: «Почему малыши плачут? Почему не хотят идти в детский сад? Они плачут, потому, что хотят к маме?  Может у них нет друзей?» Проявляли сочувствие к ним и пытались их хоть как – то утешить, пожалеть. Кто – то предлагал поделиться игрушкой, кто – то  поиграть вместе. Вот тогда мы первый раз в группе заговорили с детьми о волонтерском движении, о добре. 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845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улице Советская около нерегулируемого пешеходного перехода мы с ребятами планируем провести акцию «Безопасная дорога!», направленную на профилактику детского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дорожно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транспортного травматизма. Многие водители в этом месте не останавливаются и не пропускают пешеходов.  Пока мы только нарисовали дорожные знаки и рисунки. По окончании карантина работа будет продолжена и на час ребята смогут примерить на себя роль инспектора ДПС, чтобы отследить нарушителя на проезжей части. Вместо штрафа водителям будут вручены памятки и знаки, приготовленные воспитанниками детского сада, в которых они просят соблюдать правила дорожного движения. В конце мероприятия дети дружно запустят в небо воздушные шары красного и зеленого цвета, символизирующие сигналы светофора. А пока для того, чтобы они увереннее себя чувствовали на улице, мы обыграли эту ситуацию в садике. Дети младшей группы также принимали в этом участие.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546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рамках темы недели «Перелетные птицы» в приемной группы мы повесили плакат с приглашением для всех принять участие в акции «Помоги птицам» Некоторые родители ответственно отнеслись и  откликнулись на наше предложение.  Дома со своими детьми изготовили кормушки и принесли в садик. В теплый день на прогулке мы вывесили их на территории садика. Дети с удовольствием проявляют заботу о птицах, кормят и чистят кормушки.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2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ходе акции «Мы за здоровый образ жизни!»  кроме бесед о спорте и  мероприятий, мы с ребятами также сами вырастили лук, а затем угощали всех в саду. Желали быть здоровыми, не болеть и приобщаться к здоровому образу жизни.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97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еще необходимо научить детей делать и дарить искренне, от всего сердца подарки. Это непросто, особенно для ребенка, привыкшего только получать все самое лучшее. Этому надо учить детей. Умение делать подарки – это труд, это воспитание сердца. Мы, как и все, дарим подарки к праздникам: ко Дню защитника Отечества, Международному женскому дню 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790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только родителям, но и всем сотрудникам детского сада.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405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Отдельно хочется сказать об акции «Будем помнить!», которая проходит в честь Дня Победы. В этом году мы тоже планировали с ребятами принять в ней участие и даже начали подготовку. Нами оформлена стенгазета «Никто не забыт и ничто не забыто!»; венок и цветы для памятника воинам, погибшим во время Великой Отечественной войны; сделали значки поздравительные нагрудные для прохожих.  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224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Организация практики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волонтерства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нашей группе осуществлялась поэтапно. Первый этап можно условно обозначить как организационный. Задачи которого заключались в мотивировании детей на волонтерскую деятельность, организация команды. Педагоги проводили беседы «Кто такие волонтеры?», «Как стать волонтерами для малышей?», читали рассказы о добрых делах, смотрели презентации, видеоролики о работе детского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волонтерства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058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338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 детей, выразивших желание участвовать в волонтерской деятельности, поначалу их было немного, сформировалась команда.  Участники выбрали капитана,  девиз и символ команды. Важным моментом в организации волонтерского движения считаем обучение волонтеров, т.к. не имея знаний, ребенок не может сразу взять и пойти учить других. Дети сами предлагали  правила команды.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87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Чуть позже придумали название нашей первой акции, которая длилась не один месяц «Дети – детям!» За это время постепенно в команду уже подключились и другие дети.  Результатом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данной акции стало, что дети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получили возможность узнать как можно проявить доброту, заботу и благотворительность по отношению к другим людям.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Сначала состоялась «Первая встреча», где дети старшей группы ходили в гости к малышам для знакомства. Они рассказали о себе и помогли собрать игрушки. Затем участвовали в утренней гимнастики, занятиях, ремонте карандашей и книг, помогали в мытье рук и других навыков гигиены.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505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Накануне Нового года на глаза нам попалась информация про акцию «Мешок для добрых дел». Мы с ребятами решили принять участие в данной акции! По инициативе детей мы организовали сбор новогодних подарков для детей, которые вынуждены в праздничные дни проходить лечение в больнице.  Ребята принесли игрушки, раскраски, фломастеры, блокнотики и всякую мелочь, которую так любят дети. Сами раскрашивали картинки для оформления палат и коридоров больницы. Благодаря акции каждый ребенок почувствовал себя Дедом Морозом, дарившим радость ребятам. Дети стали более активными, самостоятельными, уверенными в себе,  у них появилось твердое желание и дальше помогать людям. Расширились рамки общения между родителями - детьми – педагогами. Участие в подобных акциях помогает детям понимать, что такое милосердие, сострадание и доброта.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29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16 по 24 марта 2020г. в нашем д\саду была проведена Благотворительная акция  милосердия «Белый цветок»  Название акция получила в честь символа. С  участниками акции состоялась предварительная беседа.  Делая белый бумажный цветок, каждый ребенок понимал, что своим участием дарит больному ребенку надежду. Воспитатели вместе с детьми готовили красивые белые цветы из бумаги на зеленом стебельке для  продажи. За продажу цветка не было фиксированной платы. Затем дети ходили по садику и предлагали всем желающим купить их цветы, тем самым каждый внес посильное пожертвование на борьбу с недугом. Вырученные деньги были перечислены детям в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Русфонд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«Алеша».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57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Выйдя  в феврале на прогулку, дети обнаружили, что их любимая беседка на которой они проводят много времени во время прогулок, вся была в снегу. Они сами организовали вынос необходимого инвентаря и с энтузиазмом принялись за работу.  Дети были безумно счастливы, что они могут отдыхать и играть в полной чистоте. Они и дальше продолжают за ней следить.  Так сама по себе появилась акция «Чистая площадка»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00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не пропускаем и социальные акции, проходящие в поселке. А также организовываем свои. Н-р: на День смеха и веселья мы сделали своими руками веселых смайликов и подарили нашим «подшефным» малышам и всем сотрудникам. Тем самым подняли настроение всем.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63FC-4F9E-4715-AE8A-8AC76226D24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6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 ?><Relationships xmlns="http://schemas.openxmlformats.org/package/2006/relationships"><Relationship Id="rId8" Target="../media/image55.jpeg" Type="http://schemas.openxmlformats.org/officeDocument/2006/relationships/image"/><Relationship Id="rId3" Target="../media/image50.jpeg" Type="http://schemas.openxmlformats.org/officeDocument/2006/relationships/image"/><Relationship Id="rId7" Target="../media/image54.jpeg" Type="http://schemas.openxmlformats.org/officeDocument/2006/relationships/image"/><Relationship Id="rId2" Target="../notesSlides/notesSlide10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53.jpeg" Type="http://schemas.openxmlformats.org/officeDocument/2006/relationships/image"/><Relationship Id="rId5" Target="../media/image52.jpeg" Type="http://schemas.openxmlformats.org/officeDocument/2006/relationships/image"/><Relationship Id="rId4" Target="../media/image51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8" Target="../media/image61.jpeg" Type="http://schemas.openxmlformats.org/officeDocument/2006/relationships/image"/><Relationship Id="rId3" Target="../media/image56.jpeg" Type="http://schemas.openxmlformats.org/officeDocument/2006/relationships/image"/><Relationship Id="rId7" Target="../media/image60.jpeg" Type="http://schemas.openxmlformats.org/officeDocument/2006/relationships/image"/><Relationship Id="rId2" Target="../notesSlides/notesSlide11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59.jpeg" Type="http://schemas.openxmlformats.org/officeDocument/2006/relationships/image"/><Relationship Id="rId5" Target="../media/image58.jpeg" Type="http://schemas.openxmlformats.org/officeDocument/2006/relationships/image"/><Relationship Id="rId4" Target="../media/image57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8" Target="../media/image66.jpeg" Type="http://schemas.openxmlformats.org/officeDocument/2006/relationships/image"/><Relationship Id="rId3" Target="../media/image7.jpeg" Type="http://schemas.openxmlformats.org/officeDocument/2006/relationships/image"/><Relationship Id="rId7" Target="../media/image65.jpeg" Type="http://schemas.openxmlformats.org/officeDocument/2006/relationships/image"/><Relationship Id="rId2" Target="../notesSlides/notesSlide12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64.jpeg" Type="http://schemas.openxmlformats.org/officeDocument/2006/relationships/image"/><Relationship Id="rId5" Target="../media/image63.jpeg" Type="http://schemas.openxmlformats.org/officeDocument/2006/relationships/image"/><Relationship Id="rId4" Target="../media/image62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9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2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g"/><Relationship Id="rId4" Type="http://schemas.openxmlformats.org/officeDocument/2006/relationships/image" Target="http://maickiupk.cherikov.edu.by/be/sm_full.aspx?guid=1373" TargetMode="External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7" Target="../media/image36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35.jpeg" Type="http://schemas.openxmlformats.org/officeDocument/2006/relationships/image"/><Relationship Id="rId5" Target="../media/image34.jpe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175351" cy="1793167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28971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ТМК ДОУ «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Хатангский</a:t>
            </a:r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 «Снежинка»</a:t>
            </a:r>
            <a:endParaRPr lang="ru-RU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2233331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«Маленькие волонтёры»</a:t>
            </a:r>
            <a:endParaRPr lang="ru-RU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5157192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одготовили </a:t>
            </a:r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  <a:endParaRPr lang="ru-RU" b="1" i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Бекирова</a:t>
            </a:r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К.С</a:t>
            </a:r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Полтанова</a:t>
            </a:r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lang="ru-RU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dobrser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57192"/>
            <a:ext cx="1872208" cy="1417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970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8286" y="128265"/>
            <a:ext cx="691291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Благотворительная акция  милосердия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«Белый цветок»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69" y="3409827"/>
            <a:ext cx="2606351" cy="195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Олег\Desktop\IMG_20200316_1525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20" y="3841164"/>
            <a:ext cx="1933567" cy="257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ег\Desktop\IMG_20200316_1526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773" y="3923110"/>
            <a:ext cx="189021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Олег\Desktop\IMG_20200316_1526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21" y="4165404"/>
            <a:ext cx="1814905" cy="241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30" y="1164307"/>
            <a:ext cx="2771190" cy="207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31941"/>
            <a:ext cx="249627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57658"/>
            <a:ext cx="3178496" cy="2383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29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46" y="1700808"/>
            <a:ext cx="4338613" cy="3253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Олег\Desktop\IMG_20200304_115005.jpg" id="6147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" l="3" r="-673" t="84"/>
          <a:stretch/>
        </p:blipFill>
        <p:spPr bwMode="auto">
          <a:xfrm>
            <a:off x="5508104" y="2143029"/>
            <a:ext cx="3096344" cy="412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297564"/>
            <a:ext cx="6625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Акция </a:t>
            </a:r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«Чистая площадка в детском саду»</a:t>
            </a:r>
            <a:endParaRPr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654608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90871"/>
            <a:ext cx="55014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dirty="0" lang="ru-RU" sz="3200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Акция «Подари улыбку </a:t>
            </a:r>
            <a:r>
              <a:rPr dirty="0" lang="ru-RU" smtClean="0" sz="3200">
                <a:solidFill>
                  <a:srgbClr val="00B050"/>
                </a:solidFill>
                <a:latin charset="0" pitchFamily="18" typeface="Times New Roman"/>
                <a:cs charset="0" pitchFamily="18" typeface="Times New Roman"/>
              </a:rPr>
              <a:t>миру»</a:t>
            </a:r>
            <a:endParaRPr dirty="0" lang="ru-RU" sz="3200">
              <a:solidFill>
                <a:srgbClr val="00B05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79297"/>
            <a:ext cx="297633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52736"/>
            <a:ext cx="3569435" cy="2677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МММ\Desktop\IMG_20200424_114104.jpg" id="3" name="Picture 2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" t="51"/>
          <a:stretch/>
        </p:blipFill>
        <p:spPr bwMode="auto">
          <a:xfrm>
            <a:off x="4644008" y="4025263"/>
            <a:ext cx="2808312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МММ\Desktop\IMG_20200424_114034.jpg" id="4" name="Picture 3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267" y="3174267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11736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109" y="338753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Акция  «Безопасная </a:t>
            </a:r>
            <a:r>
              <a:rPr dirty="0" lang="ru-RU" sz="2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дорога</a:t>
            </a:r>
            <a:r>
              <a:rPr dirty="0" lang="ru-RU" smtClean="0" sz="2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(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р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исование  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картинок, дорожных знаков  распространение 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их  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в 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поселке). </a:t>
            </a:r>
            <a:endParaRPr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2052" name="Picture 4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2864633" cy="21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Сад\Desktop\IMG_20200423_134520.jpg" id="2055" name="Picture 7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507" y="1484784"/>
            <a:ext cx="297633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43604"/>
            <a:ext cx="278431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" l="126" r="129" t="168"/>
          <a:stretch/>
        </p:blipFill>
        <p:spPr bwMode="auto">
          <a:xfrm>
            <a:off x="6347966" y="3743604"/>
            <a:ext cx="2520000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266" y="1273831"/>
            <a:ext cx="2482755" cy="186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33056"/>
            <a:ext cx="3663334" cy="274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94618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8455" y="188640"/>
            <a:ext cx="64810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3200">
                <a:latin charset="0" pitchFamily="18" typeface="Times New Roman"/>
                <a:cs charset="0" pitchFamily="18" typeface="Times New Roman"/>
              </a:rPr>
              <a:t>Акция «</a:t>
            </a:r>
            <a:r>
              <a:rPr dirty="0" lang="ru-RU" smtClean="0" sz="3200">
                <a:latin charset="0" pitchFamily="18" typeface="Times New Roman"/>
                <a:cs charset="0" pitchFamily="18" typeface="Times New Roman"/>
              </a:rPr>
              <a:t>Крупинка: Помоги </a:t>
            </a:r>
            <a:r>
              <a:rPr dirty="0" lang="ru-RU" sz="3200">
                <a:latin charset="0" pitchFamily="18" typeface="Times New Roman"/>
                <a:cs charset="0" pitchFamily="18" typeface="Times New Roman"/>
              </a:rPr>
              <a:t>птицам»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" t="3"/>
          <a:stretch/>
        </p:blipFill>
        <p:spPr bwMode="auto">
          <a:xfrm>
            <a:off x="379377" y="780026"/>
            <a:ext cx="2648843" cy="208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69289"/>
            <a:ext cx="2974536" cy="2230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234" y="3379003"/>
            <a:ext cx="355239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0" y="3807845"/>
            <a:ext cx="2408816" cy="180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5668510"/>
            <a:ext cx="2144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Кормушка семьи </a:t>
            </a:r>
            <a:r>
              <a:rPr b="1" dirty="0" err="1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Радохина</a:t>
            </a:r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Алеши</a:t>
            </a:r>
            <a:endParaRPr dirty="0"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61778" y="6065048"/>
            <a:ext cx="18794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b="1" dirty="0" i="1" lang="ru-RU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Кормушка </a:t>
            </a:r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семьи</a:t>
            </a:r>
          </a:p>
          <a:p>
            <a:pPr algn="ctr"/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err="1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Брио</a:t>
            </a:r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Сергея</a:t>
            </a:r>
            <a:endParaRPr dirty="0"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9925" y="3051428"/>
            <a:ext cx="3903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b="1" dirty="0" i="1" lang="ru-RU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Кормушка семьи </a:t>
            </a:r>
            <a:r>
              <a:rPr b="1" dirty="0" err="1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Прокопчук</a:t>
            </a:r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Карины</a:t>
            </a:r>
            <a:endParaRPr dirty="0" lang="ru-RU"/>
          </a:p>
        </p:txBody>
      </p:sp>
      <p:pic>
        <p:nvPicPr>
          <p:cNvPr id="1032" name="Picture 8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79228"/>
            <a:ext cx="2526268" cy="189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582" y="4077072"/>
            <a:ext cx="2727956" cy="182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44542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82458"/>
            <a:ext cx="69531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3200">
                <a:latin charset="0" pitchFamily="18" typeface="Times New Roman"/>
                <a:cs charset="0" pitchFamily="18" typeface="Times New Roman"/>
              </a:rPr>
              <a:t>Акция «Мы </a:t>
            </a:r>
            <a:r>
              <a:rPr dirty="0" lang="ru-RU" sz="3200">
                <a:latin charset="0" pitchFamily="18" typeface="Times New Roman"/>
                <a:cs charset="0" pitchFamily="18" typeface="Times New Roman"/>
              </a:rPr>
              <a:t>за здоровый образ жизни»</a:t>
            </a:r>
          </a:p>
        </p:txBody>
      </p:sp>
      <p:pic>
        <p:nvPicPr>
          <p:cNvPr descr="C:\Users\МММ\Desktop\Бекирова\фотки\IMG_20200131_103627.jpg" id="102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" l="5" r="-5" t="79"/>
          <a:stretch/>
        </p:blipFill>
        <p:spPr bwMode="auto">
          <a:xfrm>
            <a:off x="313409" y="1268760"/>
            <a:ext cx="311709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МММ\Desktop\Бекирова\фотки\IMG_20200131_104303.jpg" id="1028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" t="5"/>
          <a:stretch/>
        </p:blipFill>
        <p:spPr bwMode="auto">
          <a:xfrm>
            <a:off x="395536" y="3861048"/>
            <a:ext cx="2724222" cy="223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МММ\Desktop\Бекирова\фотки\IMG_20200131_104513.jpg" id="1029" name="Picture 5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29" y="3476007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4293097"/>
            <a:ext cx="3064799" cy="22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178" y="956725"/>
            <a:ext cx="1692188" cy="225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Олег\Desktop\IMG_20200423_170342.jpg" id="3074" name="Picture 2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84784"/>
            <a:ext cx="1927859" cy="257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11370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927" y="14401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Акция: </a:t>
            </a:r>
            <a:r>
              <a:rPr dirty="0" lang="ru-RU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«Примите наши </a:t>
            </a:r>
            <a:r>
              <a:rPr dirty="0" lang="ru-RU" smtClean="0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поздравления »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,</a:t>
            </a:r>
            <a:r>
              <a:rPr dirty="0" lang="ru-RU" smtClean="0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посвященная к значимым датам и праздникам.</a:t>
            </a:r>
            <a:endParaRPr dirty="0" lang="ru-RU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Олег\Desktop\Методические недели в ДОУ с.п.Хатанга\МО 2019-20гг\Волонтеры\IMG_20200226_161900.jpg" id="102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98730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17721"/>
            <a:ext cx="3240360" cy="243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F:\Фото подарки\288_2605.JPG" id="1029" name="Picture 5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" t="112"/>
          <a:stretch/>
        </p:blipFill>
        <p:spPr bwMode="auto">
          <a:xfrm>
            <a:off x="2339752" y="3619669"/>
            <a:ext cx="4123042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9218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23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рамках празднования Международного женского дня - 8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марта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по 7 марта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"Каждой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женщине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тюльпану"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68829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85798"/>
            <a:ext cx="40324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3519471" cy="2639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65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6954" y="188640"/>
            <a:ext cx="45987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3200">
                <a:latin charset="0" pitchFamily="18" typeface="Times New Roman"/>
                <a:cs charset="0" pitchFamily="18" typeface="Times New Roman"/>
              </a:rPr>
              <a:t>Акция «Будем помнить!»</a:t>
            </a:r>
            <a:endParaRPr dirty="0" lang="ru-RU" sz="32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378" y="3751657"/>
            <a:ext cx="4290927" cy="241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" t="7"/>
          <a:stretch/>
        </p:blipFill>
        <p:spPr bwMode="auto">
          <a:xfrm>
            <a:off x="3635896" y="806318"/>
            <a:ext cx="3888432" cy="2658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30947" y="4420945"/>
            <a:ext cx="2616293" cy="196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53" y="1299575"/>
            <a:ext cx="3091989" cy="231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94073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005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82191" y="404664"/>
            <a:ext cx="30050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a typeface="Calibri"/>
                <a:cs typeface="Times New Roman"/>
              </a:rPr>
              <a:t>Результат: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570" y="4149080"/>
            <a:ext cx="85202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Для детей младшего дошкольного возраста также отмечен положительный эффект: дети с радостью идут на контакт со старшими детьми, стали больше говорить, появилась симпатия к новым друзьям, с удовольствием играют, рисуют, приглашают в </a:t>
            </a:r>
            <a:r>
              <a:rPr lang="ru-RU" dirty="0" smtClean="0"/>
              <a:t>гости</a:t>
            </a:r>
            <a:r>
              <a:rPr lang="ru-RU" dirty="0"/>
              <a:t>,</a:t>
            </a:r>
            <a:r>
              <a:rPr lang="ru-RU" dirty="0" smtClean="0"/>
              <a:t> освоили некоторые КГН.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9247" y="1268760"/>
            <a:ext cx="851557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dirty="0" err="1" smtClean="0"/>
              <a:t>Волонтерство</a:t>
            </a:r>
            <a:r>
              <a:rPr lang="ru-RU" dirty="0" smtClean="0"/>
              <a:t> помогло детям освоить основную компетенцию – коммуникативную.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-  Многие воспитанники стали пользоваться правом самостоятельного выбора.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- Научились сотрудничать друг с другом.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52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175351" cy="1793167"/>
          </a:xfrm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67543" y="791951"/>
            <a:ext cx="3816425" cy="3069097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26" name="Picture 2" descr="C:\Users\МММ\Desktop\IMG_20200424_1146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2987116" cy="398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25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564904"/>
            <a:ext cx="7704855" cy="743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cap="all" dirty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Franklin Gothic Medium"/>
                <a:cs typeface="Times New Roman"/>
              </a:rPr>
              <a:t>спасибо за внимание!</a:t>
            </a:r>
            <a:endParaRPr lang="ru-RU" sz="3200" dirty="0">
              <a:effectLst/>
              <a:latin typeface="Franklin Gothic Medium"/>
              <a:ea typeface="Franklin Gothic Medium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562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г\Desktop\Методические недели в ДОУ с.п.Хатанга\МО 2019-20гг\Волонтеры\IMG_20191205_1106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4502" y="56237"/>
            <a:ext cx="55263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Просмотр видео презентации  «Кто такие волонтеры?»</a:t>
            </a:r>
          </a:p>
          <a:p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(познакомить с новым понятием «волонтеры»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показать суть работы и помощи окружающим волонтерами)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8372" y="4725144"/>
            <a:ext cx="554461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Беседа «Как стать волонтерами?»   </a:t>
            </a:r>
          </a:p>
          <a:p>
            <a:endParaRPr lang="ru-RU" dirty="0" smtClean="0"/>
          </a:p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(формирование позитивных установок на  добровольческую деятельность ; воспитание духовно- нравственной личности с активной жизненной позицией, способности к совершенству и гармоничному взаимодействию с другими людьми )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16816"/>
            <a:ext cx="2801053" cy="373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52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856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16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Торжественное мероприятие «Дорогою добра» </a:t>
            </a:r>
          </a:p>
          <a:p>
            <a:pPr algn="ctr"/>
            <a:r>
              <a:rPr dirty="0" lang="ru-RU" smtClean="0" sz="16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(принятие в ряды волонтерского движения)</a:t>
            </a:r>
          </a:p>
          <a:p>
            <a:pPr algn="ctr"/>
            <a:endParaRPr dirty="0" lang="ru-RU" smtClean="0" sz="1600">
              <a:solidFill>
                <a:srgbClr val="002060"/>
              </a:solidFill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algn="ctr"/>
            <a:r>
              <a:rPr dirty="0" lang="ru-RU" smtClean="0" sz="1600">
                <a:solidFill>
                  <a:srgbClr val="00206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(создание благоприятного эмоционального настроения </a:t>
            </a:r>
          </a:p>
          <a:p>
            <a:pPr algn="ctr"/>
            <a:r>
              <a:rPr dirty="0" lang="ru-RU" smtClean="0" sz="1600">
                <a:solidFill>
                  <a:srgbClr val="00206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на участие в волонтерском движении)</a:t>
            </a:r>
            <a:endParaRPr dirty="0" lang="ru-RU" sz="1600">
              <a:solidFill>
                <a:srgbClr val="002060"/>
              </a:solidFill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pic>
        <p:nvPicPr>
          <p:cNvPr descr="C:\Users\МММ\Desktop\Бекирова\фотки\IMG_20200131_103627.jpg" id="3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" l="5" r="-5" t="79"/>
          <a:stretch/>
        </p:blipFill>
        <p:spPr bwMode="auto">
          <a:xfrm>
            <a:off x="1907704" y="1988840"/>
            <a:ext cx="556623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65447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2008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dirty="0" lang="ru-RU" sz="2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Волонтерское движение в </a:t>
            </a:r>
            <a:r>
              <a:rPr dirty="0" lang="ru-RU" smtClean="0" sz="2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старшей  </a:t>
            </a:r>
            <a:r>
              <a:rPr dirty="0" lang="ru-RU" sz="2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группе</a:t>
            </a:r>
            <a:endParaRPr dirty="0" lang="ru-RU" sz="2400">
              <a:latin typeface="Franklin Gothic Medium"/>
              <a:ea typeface="Franklin Gothic Medium"/>
              <a:cs typeface="Times New Roman"/>
            </a:endParaRPr>
          </a:p>
        </p:txBody>
      </p:sp>
      <p:pic>
        <p:nvPicPr>
          <p:cNvPr descr="http://maickiupk.cherikov.edu.by/be/sm_full.aspx?guid=1373" id="3" name="Рисунок 2"/>
          <p:cNvPicPr/>
          <p:nvPr/>
        </p:nvPicPr>
        <p:blipFill>
          <a:blip cstate="print"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57" y="834557"/>
            <a:ext cx="1570613" cy="11072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6184" y="4117110"/>
            <a:ext cx="1920141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dirty="0" lang="ru-RU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Название отряда </a:t>
            </a:r>
            <a:endParaRPr dirty="0" lang="ru-RU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dirty="0" lang="ru-RU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dirty="0" lang="ru-RU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«Доброе сердце»</a:t>
            </a:r>
            <a:endParaRPr dirty="0" lang="ru-RU" sz="100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16477" y="4749142"/>
            <a:ext cx="1644931" cy="70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dirty="0" lang="ru-RU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Эмблема отряда</a:t>
            </a:r>
            <a:endParaRPr dirty="0" lang="ru-RU" sz="110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44808" y="4749142"/>
            <a:ext cx="157228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b="1" dirty="0" lang="ru-RU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Девиз отряда</a:t>
            </a:r>
            <a:endParaRPr dirty="0" lang="ru-RU" sz="1000">
              <a:ea typeface="Calibri"/>
              <a:cs typeface="Times New Roman"/>
            </a:endParaRPr>
          </a:p>
        </p:txBody>
      </p:sp>
      <p:pic>
        <p:nvPicPr>
          <p:cNvPr descr="dobrserd" id="7" name="Рисунок 6"/>
          <p:cNvPicPr/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3" y="5642149"/>
            <a:ext cx="1322835" cy="10574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35812" y="6350547"/>
            <a:ext cx="339849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dirty="0" lang="ru-RU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Командир </a:t>
            </a:r>
            <a:r>
              <a:rPr dirty="0" lang="ru-RU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отряда </a:t>
            </a:r>
            <a:r>
              <a:rPr dirty="0" i="1" lang="ru-RU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Павлик Николь</a:t>
            </a:r>
            <a:endParaRPr dirty="0" i="1" lang="ru-RU" sz="110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5635" y="5242124"/>
            <a:ext cx="27654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dirty="0" lang="ru-RU" sz="1600">
                <a:solidFill>
                  <a:srgbClr val="000000"/>
                </a:solidFill>
                <a:latin typeface="Times New Roman"/>
                <a:ea typeface="Calibri"/>
              </a:rPr>
              <a:t>Мы </a:t>
            </a:r>
            <a:r>
              <a:rPr dirty="0" lang="ru-RU" smtClean="0" sz="1600">
                <a:solidFill>
                  <a:srgbClr val="000000"/>
                </a:solidFill>
                <a:latin typeface="Times New Roman"/>
                <a:ea typeface="Calibri"/>
              </a:rPr>
              <a:t>как радуги цвета</a:t>
            </a:r>
          </a:p>
          <a:p>
            <a:pPr algn="ctr">
              <a:spcAft>
                <a:spcPts val="0"/>
              </a:spcAft>
            </a:pPr>
            <a:r>
              <a:rPr dirty="0" lang="ru-RU" smtClean="0" sz="1600">
                <a:solidFill>
                  <a:srgbClr val="000000"/>
                </a:solidFill>
                <a:latin typeface="Times New Roman"/>
                <a:ea typeface="Calibri"/>
              </a:rPr>
              <a:t>Неразлучны никогда</a:t>
            </a:r>
            <a:r>
              <a:rPr dirty="0" lang="ru-RU" sz="1600">
                <a:solidFill>
                  <a:srgbClr val="000000"/>
                </a:solidFill>
                <a:latin typeface="Times New Roman"/>
                <a:ea typeface="Calibri"/>
              </a:rPr>
              <a:t>-</a:t>
            </a:r>
          </a:p>
          <a:p>
            <a:pPr algn="ctr">
              <a:spcAft>
                <a:spcPts val="0"/>
              </a:spcAft>
            </a:pPr>
            <a:r>
              <a:rPr dirty="0" lang="ru-RU" smtClean="0" sz="1600">
                <a:solidFill>
                  <a:srgbClr val="000000"/>
                </a:solidFill>
                <a:latin typeface="Times New Roman"/>
                <a:ea typeface="Calibri"/>
              </a:rPr>
              <a:t>Если трудно всем поможем,</a:t>
            </a:r>
          </a:p>
          <a:p>
            <a:pPr algn="ctr">
              <a:spcAft>
                <a:spcPts val="0"/>
              </a:spcAft>
            </a:pPr>
            <a:r>
              <a:rPr dirty="0" lang="ru-RU" smtClean="0" sz="1600">
                <a:solidFill>
                  <a:srgbClr val="000000"/>
                </a:solidFill>
                <a:latin typeface="Times New Roman"/>
                <a:ea typeface="Calibri"/>
              </a:rPr>
              <a:t>Не откажем вам друзья!</a:t>
            </a:r>
            <a:endParaRPr dirty="0" lang="ru-RU" sz="160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54877" y="3157098"/>
            <a:ext cx="4362285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1400">
                <a:solidFill>
                  <a:srgbClr val="FF0000"/>
                </a:solidFill>
              </a:rPr>
              <a:t>Руководители</a:t>
            </a:r>
            <a:endParaRPr b="1" dirty="0" lang="ru-RU" sz="1400">
              <a:solidFill>
                <a:srgbClr val="FF0000"/>
              </a:solidFill>
            </a:endParaRPr>
          </a:p>
          <a:p>
            <a:pPr algn="ctr"/>
            <a:r>
              <a:rPr b="1" dirty="0" lang="ru-RU" sz="1400">
                <a:solidFill>
                  <a:srgbClr val="FF0000"/>
                </a:solidFill>
              </a:rPr>
              <a:t>Волонтерского движения в </a:t>
            </a:r>
            <a:r>
              <a:rPr b="1" dirty="0" lang="ru-RU" smtClean="0" sz="1400">
                <a:solidFill>
                  <a:srgbClr val="FF0000"/>
                </a:solidFill>
              </a:rPr>
              <a:t>старшей группе</a:t>
            </a:r>
          </a:p>
          <a:p>
            <a:r>
              <a:rPr dirty="0" lang="ru-RU" smtClean="0" sz="1100"/>
              <a:t>                                      Воспитатели </a:t>
            </a:r>
          </a:p>
          <a:p>
            <a:r>
              <a:rPr dirty="0" lang="ru-RU" smtClean="0" sz="1100"/>
              <a:t>            </a:t>
            </a:r>
            <a:r>
              <a:rPr dirty="0" err="1" lang="ru-RU" smtClean="0" sz="1100"/>
              <a:t>Бекирова</a:t>
            </a:r>
            <a:r>
              <a:rPr dirty="0" lang="ru-RU" smtClean="0" sz="1100"/>
              <a:t>                                         </a:t>
            </a:r>
            <a:r>
              <a:rPr dirty="0" err="1" lang="ru-RU" smtClean="0" sz="1100"/>
              <a:t>Полтанова</a:t>
            </a:r>
            <a:endParaRPr dirty="0" lang="ru-RU" smtClean="0" sz="1100"/>
          </a:p>
          <a:p>
            <a:r>
              <a:rPr dirty="0" lang="ru-RU" smtClean="0" sz="1100"/>
              <a:t>   Кристина Сергеевна                         Наталья Владимировна</a:t>
            </a:r>
            <a:endParaRPr dirty="0" lang="ru-RU" sz="1100"/>
          </a:p>
        </p:txBody>
      </p:sp>
      <p:pic>
        <p:nvPicPr>
          <p:cNvPr descr="F:\День мамы\_DSC0005.JPG" id="35" name="Picture 2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" l="288" r="157" t="172"/>
          <a:stretch/>
        </p:blipFill>
        <p:spPr bwMode="auto">
          <a:xfrm>
            <a:off x="327606" y="904783"/>
            <a:ext cx="851193" cy="117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12.JPG" id="36" name="Picture 3"/>
          <p:cNvPicPr>
            <a:picLocks noChangeArrowheads="1"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" t="296"/>
          <a:stretch/>
        </p:blipFill>
        <p:spPr bwMode="auto">
          <a:xfrm>
            <a:off x="1349730" y="1286725"/>
            <a:ext cx="849704" cy="108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19.JPG" id="37" name="Picture 4"/>
          <p:cNvPicPr>
            <a:picLocks noChangeArrowheads="1"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" l="400" r="91" t="177"/>
          <a:stretch/>
        </p:blipFill>
        <p:spPr bwMode="auto">
          <a:xfrm>
            <a:off x="666562" y="5048149"/>
            <a:ext cx="936000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21.JPG" id="38" name="Picture 5"/>
          <p:cNvPicPr>
            <a:picLocks noChangeArrowheads="1" noChangeAspect="1"/>
          </p:cNvPicPr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" l="524" r="541" t="283"/>
          <a:stretch/>
        </p:blipFill>
        <p:spPr bwMode="auto">
          <a:xfrm>
            <a:off x="2478310" y="1735015"/>
            <a:ext cx="756001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23.JPG" id="39" name="Picture 7"/>
          <p:cNvPicPr>
            <a:picLocks noChangeArrowheads="1" noChangeAspect="1"/>
          </p:cNvPicPr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" l="475" r="69" t="323"/>
          <a:stretch/>
        </p:blipFill>
        <p:spPr bwMode="auto">
          <a:xfrm>
            <a:off x="3948475" y="2036685"/>
            <a:ext cx="828131" cy="112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25.JPG" id="40" name="Picture 8"/>
          <p:cNvPicPr>
            <a:picLocks noChangeArrowheads="1" noChangeAspect="1"/>
          </p:cNvPicPr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" l="196" r="43" t="280"/>
          <a:stretch/>
        </p:blipFill>
        <p:spPr bwMode="auto">
          <a:xfrm>
            <a:off x="5214128" y="1631046"/>
            <a:ext cx="921044" cy="125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28.JPG" id="41" name="Picture 9"/>
          <p:cNvPicPr>
            <a:picLocks noChangeArrowheads="1" noChangeAspect="1"/>
          </p:cNvPicPr>
          <p:nvPr/>
        </p:nvPicPr>
        <p:blipFill rotWithShape="1"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" l="60" r="20" t="103"/>
          <a:stretch/>
        </p:blipFill>
        <p:spPr bwMode="auto">
          <a:xfrm>
            <a:off x="6455626" y="1286725"/>
            <a:ext cx="942882" cy="131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31.JPG" id="42" name="Picture 10"/>
          <p:cNvPicPr>
            <a:picLocks noChangeArrowheads="1" noChangeAspect="1"/>
          </p:cNvPicPr>
          <p:nvPr/>
        </p:nvPicPr>
        <p:blipFill rotWithShape="1">
          <a:blip cstate="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" l="82" r="268" t="47"/>
          <a:stretch/>
        </p:blipFill>
        <p:spPr bwMode="auto">
          <a:xfrm>
            <a:off x="7673615" y="978824"/>
            <a:ext cx="964811" cy="128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33.JPG" id="43" name="Picture 11"/>
          <p:cNvPicPr>
            <a:picLocks noChangeArrowheads="1" noChangeAspect="1"/>
          </p:cNvPicPr>
          <p:nvPr/>
        </p:nvPicPr>
        <p:blipFill rotWithShape="1">
          <a:blip cstate="print"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" l="447" r="76" t="227"/>
          <a:stretch/>
        </p:blipFill>
        <p:spPr bwMode="auto">
          <a:xfrm>
            <a:off x="184181" y="2352636"/>
            <a:ext cx="828000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36.JPG" id="44" name="Picture 12"/>
          <p:cNvPicPr>
            <a:picLocks noChangeArrowheads="1" noChangeAspect="1"/>
          </p:cNvPicPr>
          <p:nvPr/>
        </p:nvPicPr>
        <p:blipFill rotWithShape="1">
          <a:blip cstate="print"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" l="289" r="339" t="309"/>
          <a:stretch/>
        </p:blipFill>
        <p:spPr bwMode="auto">
          <a:xfrm>
            <a:off x="1178799" y="2682555"/>
            <a:ext cx="847526" cy="121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41.JPG" id="45" name="Picture 13"/>
          <p:cNvPicPr>
            <a:picLocks noChangeArrowheads="1" noChangeAspect="1"/>
          </p:cNvPicPr>
          <p:nvPr/>
        </p:nvPicPr>
        <p:blipFill rotWithShape="1">
          <a:blip cstate="print"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" l="91" r="214" t="257"/>
          <a:stretch/>
        </p:blipFill>
        <p:spPr bwMode="auto">
          <a:xfrm>
            <a:off x="7668344" y="2682555"/>
            <a:ext cx="975355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F:\День мамы\_DSC0043.JPG" id="46" name="Picture 14"/>
          <p:cNvPicPr>
            <a:picLocks noChangeArrowheads="1" noChangeAspect="1"/>
          </p:cNvPicPr>
          <p:nvPr/>
        </p:nvPicPr>
        <p:blipFill rotWithShape="1">
          <a:blip cstate="print"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" l="224" r="300" t="333"/>
          <a:stretch/>
        </p:blipFill>
        <p:spPr bwMode="auto">
          <a:xfrm>
            <a:off x="6655961" y="3004635"/>
            <a:ext cx="884422" cy="117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Олег\Desktop\IMG_0973.JPG" id="47" name="Picture 15"/>
          <p:cNvPicPr>
            <a:picLocks noChangeArrowheads="1" noChangeAspect="1"/>
          </p:cNvPicPr>
          <p:nvPr/>
        </p:nvPicPr>
        <p:blipFill rotWithShape="1">
          <a:blip cstate="print"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" l="333" r="312" t="246"/>
          <a:stretch/>
        </p:blipFill>
        <p:spPr bwMode="auto">
          <a:xfrm>
            <a:off x="2381641" y="4220380"/>
            <a:ext cx="1134836" cy="123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/>
          <p:cNvPicPr/>
          <p:nvPr/>
        </p:nvPicPr>
        <p:blipFill rotWithShape="1">
          <a:blip cstate="print"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" l="67" r="224" t="167"/>
          <a:stretch/>
        </p:blipFill>
        <p:spPr bwMode="auto">
          <a:xfrm>
            <a:off x="5091188" y="4264783"/>
            <a:ext cx="1194447" cy="129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642114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0662" y="116632"/>
            <a:ext cx="3941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«Дети детям!»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65" y="1462406"/>
            <a:ext cx="2823907" cy="211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17065"/>
            <a:ext cx="2907530" cy="2180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78" y="4437261"/>
            <a:ext cx="2878427" cy="215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703" y="4521050"/>
            <a:ext cx="2794836" cy="2096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552220"/>
            <a:ext cx="4656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волонтёры помогают </a:t>
            </a:r>
            <a:endParaRPr lang="ru-RU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одеваться  после сна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52536" y="3790930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умывании детям 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группы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90034"/>
            <a:ext cx="3851920" cy="647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«Умеешь сам – научи другого»       (помощь на занятиях)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69981" y="7014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«Делу -  время, потехе – час»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(ремонт карандашей)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6" descr="C:\Users\Олег\Desktop\Методические недели в ДОУ с.п.Хатанга\МО 2019-20гг\Волонтеры\IMG_20191219_1106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229" y="2613083"/>
            <a:ext cx="2251518" cy="30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410662" y="18750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украшении </a:t>
            </a:r>
          </a:p>
          <a:p>
            <a:pPr algn="ctr"/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елочки малышам</a:t>
            </a:r>
          </a:p>
        </p:txBody>
      </p:sp>
    </p:spTree>
    <p:extLst>
      <p:ext uri="{BB962C8B-B14F-4D97-AF65-F5344CB8AC3E}">
        <p14:creationId xmlns:p14="http://schemas.microsoft.com/office/powerpoint/2010/main" val="73265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" l="-170" r="-200" t="106"/>
          <a:stretch/>
        </p:blipFill>
        <p:spPr bwMode="auto">
          <a:xfrm>
            <a:off x="264358" y="1052736"/>
            <a:ext cx="458283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05064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057" y="4113076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268518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mtClean="0">
                <a:solidFill>
                  <a:schemeClr val="bg2">
                    <a:lumMod val="2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«Салфетки для стола»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070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«День радостной встречи со сказкой»</a:t>
            </a:r>
          </a:p>
          <a:p>
            <a:pPr algn="ctr"/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(</a:t>
            </a:r>
            <a:r>
              <a:rPr b="1" dirty="0" err="1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драмматизация</a:t>
            </a:r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сказки «Репка»)</a:t>
            </a:r>
          </a:p>
          <a:p>
            <a:pPr algn="ctr"/>
            <a:endParaRPr b="1" dirty="0" i="1" lang="ru-RU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27772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b="1" dirty="0" i="1" lang="ru-RU" smtClean="0">
                <a:solidFill>
                  <a:schemeClr val="bg2">
                    <a:lumMod val="2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«Не хворай, дружок»</a:t>
            </a:r>
          </a:p>
          <a:p>
            <a:pPr algn="ctr"/>
            <a:r>
              <a:rPr b="1" dirty="0" i="1" lang="ru-RU" smtClean="0">
                <a:solidFill>
                  <a:schemeClr val="bg2">
                    <a:lumMod val="25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(помощь в проведении зарядки)</a:t>
            </a:r>
            <a:endParaRPr b="1" dirty="0" i="1" lang="ru-RU">
              <a:solidFill>
                <a:schemeClr val="bg2">
                  <a:lumMod val="2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36911" y="3278778"/>
            <a:ext cx="5454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«</a:t>
            </a:r>
            <a:r>
              <a:rPr b="1" dirty="0" err="1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Книжкина</a:t>
            </a:r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больница»</a:t>
            </a:r>
            <a:endParaRPr b="1" dirty="0" i="1" lang="ru-RU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i="1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(ремонт книг в младшей группе)</a:t>
            </a:r>
            <a:endParaRPr b="1" dirty="0" i="1" lang="ru-RU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i="1" lang="ru-RU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10" name="Picture 2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404" y="764704"/>
            <a:ext cx="3063264" cy="22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33218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9692" y="301673"/>
            <a:ext cx="5884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«Добрые дела к Новому году»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Олег\Desktop\IMG_20191227_1223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63" y="980728"/>
            <a:ext cx="2450858" cy="326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Олег\Desktop\Методические недели в ДОУ с.п.Хатанга\МО 2019-20гг\Волонтеры\IMG_20191218_1612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074" y="4418857"/>
            <a:ext cx="26882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80728"/>
            <a:ext cx="224948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F:\2 фото\20191220_10334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18857"/>
            <a:ext cx="3684958" cy="207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ег\Desktop\Методические недели в ДОУ с.п.Хатанга\МО 2019-20гг\Волонтеры\Новая папка (2)\IMG_055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49374"/>
            <a:ext cx="2927533" cy="21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4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3175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5"/>
          <p:cNvSpPr txBox="1">
            <a:spLocks/>
          </p:cNvSpPr>
          <p:nvPr/>
        </p:nvSpPr>
        <p:spPr>
          <a:xfrm>
            <a:off x="413668" y="332656"/>
            <a:ext cx="8291264" cy="39512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Дальше больше…..</a:t>
            </a:r>
          </a:p>
          <a:p>
            <a:pPr marL="0" indent="0">
              <a:buNone/>
            </a:pPr>
            <a:r>
              <a:rPr lang="ru-RU" dirty="0"/>
              <a:t>В результате в нашей группе </a:t>
            </a:r>
            <a:r>
              <a:rPr lang="ru-RU" dirty="0" smtClean="0"/>
              <a:t>появились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Акции различной направленности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помощь другим людям («Подарки друзьям», «Белый цветок», «Будем помнить», «Помоги малышам»);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экология («Крупинка: Помоги птицам»);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окружающий социальный мир («Чистая площадка в детском саду», «Безопасная дорога»);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значимые даты и праздники («Для мамочки любимой», «День Победы», «Добрые дела к Новому году»,. 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02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1645</TotalTime>
  <Words>1595</Words>
  <Application>Microsoft Office PowerPoint</Application>
  <PresentationFormat>Экран (4:3)</PresentationFormat>
  <Paragraphs>112</Paragraphs>
  <Slides>20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Колясик</dc:creator>
  <cp:lastModifiedBy>кристина</cp:lastModifiedBy>
  <cp:revision>149</cp:revision>
  <dcterms:created xsi:type="dcterms:W3CDTF">2017-03-05T01:03:54Z</dcterms:created>
  <dcterms:modified xsi:type="dcterms:W3CDTF">2023-01-26T14:34:02Z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1333144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