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7" r:id="rId2"/>
    <p:sldId id="288" r:id="rId3"/>
    <p:sldId id="259" r:id="rId4"/>
    <p:sldId id="287" r:id="rId5"/>
    <p:sldId id="256" r:id="rId6"/>
    <p:sldId id="270" r:id="rId7"/>
    <p:sldId id="261" r:id="rId8"/>
    <p:sldId id="290" r:id="rId9"/>
    <p:sldId id="291" r:id="rId10"/>
    <p:sldId id="294" r:id="rId11"/>
    <p:sldId id="293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>
      <p:cViewPr varScale="1">
        <p:scale>
          <a:sx n="117" d="100"/>
          <a:sy n="117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8C56F-3B2C-4B2E-BAEB-62307170F4FF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32DBC-F9B8-4219-8A83-D1CFED09D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3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3106-E0B8-41DD-9BEC-AF1BA0147B14}" type="datetimeFigureOut">
              <a:rPr lang="ru-RU" smtClean="0"/>
              <a:pPr>
                <a:defRPr/>
              </a:pPr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08D7-C385-4C80-AFE5-E6C3C645BF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0" y="6357938"/>
            <a:ext cx="9715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dventure" pitchFamily="2" charset="0"/>
              </a:rPr>
              <a:t>FedotoVA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0C3E-0471-4B91-9814-8A92B1C3F792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0F58-67BD-4511-9088-0F3400B97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9989-7B85-4194-A05A-26897FA75593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1BFB-2CA0-4EB0-B3C8-13C6001B56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90F-B97B-4B7A-B508-77243B63F6C8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3168-9467-4178-9693-1BC742830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1AF11-8850-4845-98F7-22E5C4D5E349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48B2-1D86-4B42-82AD-BB9293FE4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7E66-8BCE-452F-B2A2-1EB92143547C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EDE6-919F-40A7-9B62-4AB13B00D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DDA8-2788-4370-AA66-F7AEE8224013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7F77-D639-40ED-9A17-74DDBD1EBA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F42A-07BE-4A1B-9B9D-388A91B66D16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3F33-2BD6-476C-90E8-B6A4BA1C3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8D1E-DA99-4ECF-A8A0-04DF904140D9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6C75-E9CF-4E16-B6FB-C2AB3C070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258F-8605-4F41-975E-05AF5120BFB1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1C4E-16CF-48EE-9AF6-87CE5AB9B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4720-190D-4309-BF2F-29C6D306024A}" type="datetimeFigureOut">
              <a:rPr lang="ru-RU" smtClean="0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79AF-6A5C-4F78-8F27-D6518D58B2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00F37CF-32EB-45ED-B06F-D7B1564F61FA}" type="datetimeFigureOut">
              <a:rPr lang="ru-RU" smtClean="0"/>
              <a:pPr>
                <a:defRPr/>
              </a:pPr>
              <a:t>08.05.2024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2BD682-0DC9-4CB8-A965-5FDEBC5348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526A17-B872-4F26-8B23-45A156C6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3275856" cy="3377733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«Несем добро» </a:t>
            </a:r>
            <a:b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(детская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беспроигрышная </a:t>
            </a:r>
            <a:b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>лотерея)</a:t>
            </a:r>
            <a: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кристина\Desktop\Работа 23-24гг\Пасха 2024\PhotoCollage_1713544507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5599639" cy="52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72" y="-8020272"/>
            <a:ext cx="13033448" cy="130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6"/>
          <a:stretch/>
        </p:blipFill>
        <p:spPr bwMode="auto">
          <a:xfrm>
            <a:off x="936720" y="764704"/>
            <a:ext cx="3445123" cy="58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9"/>
          <a:stretch/>
        </p:blipFill>
        <p:spPr bwMode="auto">
          <a:xfrm>
            <a:off x="5004048" y="744999"/>
            <a:ext cx="3317717" cy="581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1384" y="118373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kern="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Розыгрыш призов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93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ристина\Desktop\Работа 23-24гг\Пасха 2024\фото с лотереи\IMG-20240506-WA00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42" y="250434"/>
            <a:ext cx="2870642" cy="63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/>
        </p:blipFill>
        <p:spPr bwMode="auto">
          <a:xfrm>
            <a:off x="1126415" y="342308"/>
            <a:ext cx="3445585" cy="61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3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19581"/>
          <a:stretch/>
        </p:blipFill>
        <p:spPr bwMode="auto">
          <a:xfrm>
            <a:off x="2339752" y="1126214"/>
            <a:ext cx="2154200" cy="35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3" b="1298"/>
          <a:stretch/>
        </p:blipFill>
        <p:spPr bwMode="auto">
          <a:xfrm>
            <a:off x="4716016" y="2645229"/>
            <a:ext cx="1896531" cy="34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" b="19692"/>
          <a:stretch/>
        </p:blipFill>
        <p:spPr bwMode="auto">
          <a:xfrm>
            <a:off x="107504" y="2335188"/>
            <a:ext cx="2092244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26459"/>
          <a:stretch/>
        </p:blipFill>
        <p:spPr bwMode="auto">
          <a:xfrm>
            <a:off x="6732239" y="1201601"/>
            <a:ext cx="2273639" cy="347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94725"/>
            <a:ext cx="667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kern="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Все участники получили  свои призы: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5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42" y="-2781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52805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256" y="980728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3250" y="476672"/>
            <a:ext cx="460414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Передали деньги в </a:t>
            </a:r>
          </a:p>
          <a:p>
            <a:pPr lvl="0"/>
            <a:r>
              <a:rPr lang="ru-RU" sz="36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церковь на приобретение </a:t>
            </a:r>
          </a:p>
          <a:p>
            <a:pPr lvl="0"/>
            <a:r>
              <a:rPr lang="ru-RU" sz="36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новой иконы .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" y="-9939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кристина\Desktop\Screenshot_2024-05-04-09-58-35-904_com.yandex.brow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2" y="0"/>
            <a:ext cx="91457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241C95-FD62-46A6-B86F-6307C1C1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580272" y="692696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   Актуальность: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Мы неоднократно говорим детям о доброте, отзывчивости, милосердии,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опереживании и уважении к другим людям. Но очень тяжело это сделать на словах, проще показать это на личном примере через поступки и дела.  Праздник Пасха послужил отличным поводом для проведения благотворительной лотереи «Несем добро», так как –  </a:t>
            </a:r>
            <a:r>
              <a:rPr lang="ru-RU" b="1" dirty="0">
                <a:solidFill>
                  <a:srgbClr val="002060"/>
                </a:solidFill>
              </a:rPr>
              <a:t>это светлый великий праздник, который ассоциируется с добром и милосердием. 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      Благотворительная лотерея позволяет решить сразу две проблемы, с одной стороны дошкольникам с детства в игровой форме прививаются моральные качества – неравнодушие, участливость, милосердие, а с другой позволяет нам оказывать материальную помощь тем, кто в ней нуждается.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ПОМОГАГАЕМ БОЛЬШЕ КОГДА ВМЕСТЕ!!!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49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051721" y="332656"/>
            <a:ext cx="7092280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rgbClr val="000080"/>
              </a:solidFill>
              <a:latin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217C14-44D2-48D1-BE75-256309293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03238" y="4679950"/>
            <a:ext cx="6696075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54281"/>
            <a:ext cx="9144000" cy="1328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0841" y="260648"/>
            <a:ext cx="6517034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включение детей дошкольного возраста в совместную общественно – полезную и благотворительную деятельность через организацию и проведение лотереи; создание условия для успешного взаимодействия детского сада и семьи)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3375">
              <a:spcBef>
                <a:spcPts val="800"/>
              </a:spcBef>
              <a:buClrTx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уга 10"/>
          <p:cNvSpPr/>
          <p:nvPr/>
        </p:nvSpPr>
        <p:spPr bwMode="auto">
          <a:xfrm rot="18702914">
            <a:off x="5366059" y="2383044"/>
            <a:ext cx="1006598" cy="1109254"/>
          </a:xfrm>
          <a:prstGeom prst="arc">
            <a:avLst>
              <a:gd name="adj1" fmla="val 15763246"/>
              <a:gd name="adj2" fmla="val 70757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4325" y="2338281"/>
            <a:ext cx="5580112" cy="396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</a:p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1.Разработать план проведения лотереи;</a:t>
            </a:r>
          </a:p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2. Внедрить лотерею как новую форму совместной деятельности детей и взрослых;</a:t>
            </a:r>
          </a:p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3. Разнообразить работу с семьями воспитанников;</a:t>
            </a:r>
          </a:p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4. Воспитывать у детей положительное отношение к доброте, желание совершать добрые поступки во имя блага окружающих;</a:t>
            </a:r>
          </a:p>
          <a:p>
            <a:pPr marL="339725" indent="-333375"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4. Расширить круг взаимодействия с социальными партнерами.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497" y="477002"/>
            <a:ext cx="8390699" cy="972108"/>
          </a:xfrm>
        </p:spPr>
        <p:txBody>
          <a:bodyPr/>
          <a:lstStyle/>
          <a:p>
            <a:pPr marL="342900" lvl="0" indent="-333375">
              <a:spcBef>
                <a:spcPts val="700"/>
              </a:spcBef>
              <a:tabLst>
                <a:tab pos="342900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/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           </a:t>
            </a:r>
            <a:r>
              <a:rPr lang="ru-RU" sz="48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Подготовка к  лотерее: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r>
              <a:rPr lang="ru-RU" sz="3200" dirty="0">
                <a:solidFill>
                  <a:srgbClr val="006600"/>
                </a:solidFill>
              </a:rPr>
              <a:t/>
            </a:r>
            <a:br>
              <a:rPr lang="ru-RU" sz="3200" dirty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изготовление </a:t>
            </a:r>
            <a:r>
              <a:rPr lang="ru-RU" sz="2000" b="1" smtClean="0">
                <a:solidFill>
                  <a:srgbClr val="006600"/>
                </a:solidFill>
              </a:rPr>
              <a:t>призов родителями </a:t>
            </a:r>
            <a:r>
              <a:rPr lang="ru-RU" sz="2000" b="1" dirty="0">
                <a:solidFill>
                  <a:srgbClr val="006600"/>
                </a:solidFill>
              </a:rPr>
              <a:t>в соответствии  с </a:t>
            </a:r>
            <a:r>
              <a:rPr lang="ru-RU" sz="2000" b="1" dirty="0" smtClean="0">
                <a:solidFill>
                  <a:srgbClr val="006600"/>
                </a:solidFill>
              </a:rPr>
              <a:t>праздником;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- оформление помещения, где будет проводиться лотерея (музыкальное сопровождение, соответствующий антураж, ведущий в красочном костюме).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3851920" y="1918293"/>
            <a:ext cx="4968552" cy="3810535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/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656" y="4365104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01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Примерный план проведения детской беспроигрышной лотереи: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Пасха – великий праздник, который ассоциируется с добром и милосердием. 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Лотерею можно провести в саду, на ярмарке, в школе и на любом другом детском мероприятии.  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Призы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  в соответствии темы праздника. Можно сделать самостоятельно: пасхальные яйца, кролики, курочки, куличики и т.д.                                                                                                                          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Цена 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билетика на усмотрение родителей.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Количество билетов и призов 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по количеству детей. 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Как проводится: 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Организуется лототрон с яйцами от киндер – сюрпризов, в которые заранее распечатываются и помещаются билетики с названием приза</a:t>
            </a:r>
            <a:r>
              <a:rPr lang="ru-RU" sz="1500" dirty="0">
                <a:solidFill>
                  <a:srgbClr val="002060"/>
                </a:solidFill>
                <a:ea typeface="+mj-ea"/>
                <a:cs typeface="+mj-cs"/>
              </a:rPr>
              <a:t>.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1500" dirty="0">
                <a:solidFill>
                  <a:srgbClr val="002060"/>
                </a:solidFill>
                <a:ea typeface="+mj-ea"/>
                <a:cs typeface="+mj-cs"/>
              </a:rPr>
              <a:t>Стол с разложенными призами. Место для лотереи украшается плакатами, картинками и воздушными шарами</a:t>
            </a: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.                                                                                                                                                             Дети по очереди вытягивают капсулу, открывают ее и зачитывается название приза, который он выиграл. 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Лотерею проводит ведущий.                                                                                                              </a:t>
            </a: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rgbClr val="002060"/>
                </a:solidFill>
                <a:ea typeface="+mj-ea"/>
                <a:cs typeface="+mj-cs"/>
              </a:rPr>
              <a:t>Все </a:t>
            </a:r>
            <a:r>
              <a:rPr lang="ru-RU" sz="1500" dirty="0">
                <a:solidFill>
                  <a:srgbClr val="002060"/>
                </a:solidFill>
                <a:ea typeface="+mj-ea"/>
                <a:cs typeface="+mj-cs"/>
              </a:rPr>
              <a:t>вырученные средства от лотереи идут на благотворительность.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241C95-FD62-46A6-B86F-6307C1C1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34128" y="47667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         Разыгрываемые </a:t>
            </a:r>
            <a:r>
              <a:rPr lang="ru-RU" sz="4400" b="1" i="1" kern="0" dirty="0">
                <a:solidFill>
                  <a:srgbClr val="006600"/>
                </a:solidFill>
                <a:latin typeface="Monotype Corsiva" panose="03010101010201010101" pitchFamily="66" charset="0"/>
              </a:rPr>
              <a:t>п</a:t>
            </a:r>
            <a:r>
              <a:rPr lang="ru-RU" sz="44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ризы: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6241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1450" r="5446" b="2909"/>
          <a:stretch/>
        </p:blipFill>
        <p:spPr bwMode="auto">
          <a:xfrm rot="5400000">
            <a:off x="5009886" y="2847097"/>
            <a:ext cx="3888432" cy="346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264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kern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                  Куличи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1" y="1910697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kern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Яйца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AC8E142-6FCF-4023-9101-47A54A4F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2446" y="260648"/>
            <a:ext cx="9144000" cy="6926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kern="0" noProof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   </a:t>
            </a:r>
            <a:r>
              <a:rPr lang="ru-RU" sz="3600" b="1" i="1" kern="0" noProof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Пасхальные кролики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6731"/>
          <a:stretch/>
        </p:blipFill>
        <p:spPr bwMode="auto">
          <a:xfrm rot="16200000">
            <a:off x="189228" y="1276538"/>
            <a:ext cx="4140000" cy="39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33" y="4109128"/>
            <a:ext cx="4529253" cy="245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8848" y="3519592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kern="0" dirty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Пасхальные </a:t>
            </a:r>
            <a:r>
              <a:rPr lang="ru-RU" sz="3600" b="1" i="1" kern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цыплята</a:t>
            </a:r>
            <a:r>
              <a:rPr lang="ru-RU" sz="3600" b="1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3600" b="1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</a:br>
            <a:r>
              <a:rPr lang="ru-RU" sz="3600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19" y="667895"/>
            <a:ext cx="4032702" cy="287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874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i="1" kern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    Пасхальные курочки</a:t>
            </a:r>
            <a:r>
              <a:rPr lang="ru-RU" sz="3600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rgbClr val="006600"/>
                </a:solidFill>
                <a:latin typeface="Arial"/>
                <a:ea typeface="+mj-ea"/>
                <a:cs typeface="+mj-cs"/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r="4183"/>
          <a:stretch/>
        </p:blipFill>
        <p:spPr bwMode="auto">
          <a:xfrm>
            <a:off x="3230365" y="3622360"/>
            <a:ext cx="5796104" cy="291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9" y="188640"/>
            <a:ext cx="7369038" cy="332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05064"/>
            <a:ext cx="3225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Подготовительный</a:t>
            </a:r>
          </a:p>
          <a:p>
            <a:r>
              <a:rPr lang="ru-RU" sz="3200" b="1" i="1" kern="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этап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2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4F5022-6C6B-450E-91B2-9EF8B6DF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90699" cy="432048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type="subTitle" idx="1"/>
          </p:nvPr>
        </p:nvSpPr>
        <p:spPr>
          <a:xfrm>
            <a:off x="467544" y="1270974"/>
            <a:ext cx="8568952" cy="43160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500" b="1" dirty="0" smtClean="0">
                <a:solidFill>
                  <a:srgbClr val="002060"/>
                </a:solidFill>
                <a:ea typeface="+mj-ea"/>
                <a:cs typeface="+mj-cs"/>
              </a:rPr>
              <a:t>   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3" name="Picture 9" descr="jajts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628800"/>
            <a:ext cx="130634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17027"/>
          <a:stretch/>
        </p:blipFill>
        <p:spPr bwMode="auto">
          <a:xfrm>
            <a:off x="755576" y="785128"/>
            <a:ext cx="309593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1"/>
            <a:ext cx="2708061" cy="59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03848" y="153506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kern="0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Жеребьвка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96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1116</TotalTime>
  <Words>355</Words>
  <Application>Microsoft Office PowerPoint</Application>
  <PresentationFormat>Экран (4:3)</PresentationFormat>
  <Paragraphs>52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Тема10</vt:lpstr>
      <vt:lpstr>«Несем добро»  (детская беспроигрышная  лотерея) </vt:lpstr>
      <vt:lpstr>Презентация PowerPoint</vt:lpstr>
      <vt:lpstr>Презентация PowerPoint</vt:lpstr>
      <vt:lpstr>                    Подготовка к  лотерее:  - изготовление призов родителями в соответствии  с праздником;  - оформление помещения, где будет проводиться лотерея (музыкальное сопровождение, соответствующий антураж, ведущий в красочном костюме).  </vt:lpstr>
      <vt:lpstr> Примерный план проведения детской беспроигрышной лотереи: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страница. Вербное воскресенье. Пасха.</dc:title>
  <dc:creator>user</dc:creator>
  <cp:lastModifiedBy>кристина</cp:lastModifiedBy>
  <cp:revision>151</cp:revision>
  <dcterms:created xsi:type="dcterms:W3CDTF">2016-04-17T12:05:46Z</dcterms:created>
  <dcterms:modified xsi:type="dcterms:W3CDTF">2024-05-08T14:46:57Z</dcterms:modified>
</cp:coreProperties>
</file>